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1"/>
  </p:sldMasterIdLst>
  <p:notesMasterIdLst>
    <p:notesMasterId r:id="rId24"/>
  </p:notesMasterIdLst>
  <p:handoutMasterIdLst>
    <p:handoutMasterId r:id="rId25"/>
  </p:handoutMasterIdLst>
  <p:sldIdLst>
    <p:sldId id="336" r:id="rId2"/>
    <p:sldId id="380" r:id="rId3"/>
    <p:sldId id="366" r:id="rId4"/>
    <p:sldId id="381" r:id="rId5"/>
    <p:sldId id="382" r:id="rId6"/>
    <p:sldId id="383" r:id="rId7"/>
    <p:sldId id="398" r:id="rId8"/>
    <p:sldId id="384" r:id="rId9"/>
    <p:sldId id="396" r:id="rId10"/>
    <p:sldId id="385" r:id="rId11"/>
    <p:sldId id="387" r:id="rId12"/>
    <p:sldId id="388" r:id="rId13"/>
    <p:sldId id="389" r:id="rId14"/>
    <p:sldId id="390" r:id="rId15"/>
    <p:sldId id="391" r:id="rId16"/>
    <p:sldId id="392" r:id="rId17"/>
    <p:sldId id="393" r:id="rId18"/>
    <p:sldId id="394" r:id="rId19"/>
    <p:sldId id="395" r:id="rId20"/>
    <p:sldId id="397" r:id="rId21"/>
    <p:sldId id="378" r:id="rId22"/>
    <p:sldId id="259" r:id="rId23"/>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D3F7D7A-0E0B-BCD5-CA57-BBB8E640DB58}" name="Kersten, J.S. (Jip)" initials="JK" userId="S::js.kersten@igj.nl::2ed2272c-4b68-4a9d-a817-f3b7868f244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B1F3"/>
    <a:srgbClr val="F7DA7D"/>
    <a:srgbClr val="FCFAB8"/>
    <a:srgbClr val="F4F46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22" autoAdjust="0"/>
    <p:restoredTop sz="52157" autoAdjust="0"/>
  </p:normalViewPr>
  <p:slideViewPr>
    <p:cSldViewPr>
      <p:cViewPr varScale="1">
        <p:scale>
          <a:sx n="33" d="100"/>
          <a:sy n="33" d="100"/>
        </p:scale>
        <p:origin x="2164" y="28"/>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BD302E4-7909-45FC-A196-F4E7AF9348A8}" type="datetimeFigureOut">
              <a:rPr lang="nl-NL" smtClean="0"/>
              <a:t>17-2-2026</a:t>
            </a:fld>
            <a:endParaRPr lang="nl-NL"/>
          </a:p>
        </p:txBody>
      </p:sp>
      <p:sp>
        <p:nvSpPr>
          <p:cNvPr id="4" name="Tijdelijke aanduiding voor voettekst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nl-NL"/>
              <a:t>presentatie Rabobank 1 augustus 2019</a:t>
            </a:r>
          </a:p>
        </p:txBody>
      </p:sp>
      <p:sp>
        <p:nvSpPr>
          <p:cNvPr id="5" name="Tijdelijke aanduiding voor dianumm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BC814A9-0B8B-4F9B-BA65-98A1F3C15544}" type="slidenum">
              <a:rPr lang="nl-NL" smtClean="0"/>
              <a:t>‹nr.›</a:t>
            </a:fld>
            <a:endParaRPr lang="nl-NL"/>
          </a:p>
        </p:txBody>
      </p:sp>
    </p:spTree>
    <p:extLst>
      <p:ext uri="{BB962C8B-B14F-4D97-AF65-F5344CB8AC3E}">
        <p14:creationId xmlns:p14="http://schemas.microsoft.com/office/powerpoint/2010/main" val="1397326738"/>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E4E43C-9BDC-4019-AAE1-47951C571A32}" type="datetimeFigureOut">
              <a:rPr lang="nl-NL" smtClean="0"/>
              <a:pPr/>
              <a:t>17-2-2026</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nl-NL"/>
              <a:t>presentatie Rabobank 1 augustus 2019</a:t>
            </a:r>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074563-177F-4888-8C90-9EC3E1A45625}" type="slidenum">
              <a:rPr lang="nl-NL" smtClean="0"/>
              <a:pPr/>
              <a:t>‹nr.›</a:t>
            </a:fld>
            <a:endParaRPr lang="nl-NL"/>
          </a:p>
        </p:txBody>
      </p:sp>
    </p:spTree>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fontScale="92500" lnSpcReduction="10000"/>
          </a:bodyPr>
          <a:lstStyle/>
          <a:p>
            <a:endParaRPr lang="nl-NL" dirty="0"/>
          </a:p>
        </p:txBody>
      </p:sp>
      <p:sp>
        <p:nvSpPr>
          <p:cNvPr id="4" name="Tijdelijke aanduiding voor dianummer 3"/>
          <p:cNvSpPr>
            <a:spLocks noGrp="1"/>
          </p:cNvSpPr>
          <p:nvPr>
            <p:ph type="sldNum" sz="quarter" idx="10"/>
          </p:nvPr>
        </p:nvSpPr>
        <p:spPr/>
        <p:txBody>
          <a:bodyPr/>
          <a:lstStyle/>
          <a:p>
            <a:fld id="{BE074563-177F-4888-8C90-9EC3E1A45625}" type="slidenum">
              <a:rPr lang="nl-NL" smtClean="0"/>
              <a:pPr/>
              <a:t>1</a:t>
            </a:fld>
            <a:endParaRPr lang="nl-NL"/>
          </a:p>
        </p:txBody>
      </p:sp>
      <p:sp>
        <p:nvSpPr>
          <p:cNvPr id="5" name="Tijdelijke aanduiding voor voettekst 4"/>
          <p:cNvSpPr>
            <a:spLocks noGrp="1"/>
          </p:cNvSpPr>
          <p:nvPr>
            <p:ph type="ftr" sz="quarter" idx="11"/>
          </p:nvPr>
        </p:nvSpPr>
        <p:spPr/>
        <p:txBody>
          <a:bodyPr/>
          <a:lstStyle/>
          <a:p>
            <a:r>
              <a:rPr lang="nl-NL"/>
              <a:t>presentatie Rabobank 1 augustus 2019</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sz="1200" kern="1200" dirty="0">
              <a:solidFill>
                <a:schemeClr val="tx1"/>
              </a:solidFill>
              <a:effectLst/>
              <a:latin typeface="+mn-lt"/>
              <a:ea typeface="+mn-ea"/>
              <a:cs typeface="+mn-cs"/>
            </a:endParaRPr>
          </a:p>
        </p:txBody>
      </p:sp>
      <p:sp>
        <p:nvSpPr>
          <p:cNvPr id="4" name="Tijdelijke aanduiding voor voettekst 3"/>
          <p:cNvSpPr>
            <a:spLocks noGrp="1"/>
          </p:cNvSpPr>
          <p:nvPr>
            <p:ph type="ftr" sz="quarter" idx="10"/>
          </p:nvPr>
        </p:nvSpPr>
        <p:spPr/>
        <p:txBody>
          <a:bodyPr/>
          <a:lstStyle/>
          <a:p>
            <a:r>
              <a:rPr lang="nl-NL"/>
              <a:t>presentatie Rabobank 1 augustus 2019</a:t>
            </a:r>
          </a:p>
        </p:txBody>
      </p:sp>
      <p:sp>
        <p:nvSpPr>
          <p:cNvPr id="5" name="Tijdelijke aanduiding voor dianummer 4"/>
          <p:cNvSpPr>
            <a:spLocks noGrp="1"/>
          </p:cNvSpPr>
          <p:nvPr>
            <p:ph type="sldNum" sz="quarter" idx="11"/>
          </p:nvPr>
        </p:nvSpPr>
        <p:spPr/>
        <p:txBody>
          <a:bodyPr/>
          <a:lstStyle/>
          <a:p>
            <a:fld id="{BE074563-177F-4888-8C90-9EC3E1A45625}" type="slidenum">
              <a:rPr lang="nl-NL" smtClean="0"/>
              <a:pPr/>
              <a:t>2</a:t>
            </a:fld>
            <a:endParaRPr lang="nl-NL"/>
          </a:p>
        </p:txBody>
      </p:sp>
    </p:spTree>
    <p:extLst>
      <p:ext uri="{BB962C8B-B14F-4D97-AF65-F5344CB8AC3E}">
        <p14:creationId xmlns:p14="http://schemas.microsoft.com/office/powerpoint/2010/main" val="27289945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sz="1200" kern="1200" dirty="0">
              <a:solidFill>
                <a:schemeClr val="tx1"/>
              </a:solidFill>
              <a:effectLst/>
              <a:latin typeface="+mn-lt"/>
              <a:ea typeface="+mn-ea"/>
              <a:cs typeface="+mn-cs"/>
            </a:endParaRPr>
          </a:p>
        </p:txBody>
      </p:sp>
      <p:sp>
        <p:nvSpPr>
          <p:cNvPr id="4" name="Tijdelijke aanduiding voor voettekst 3"/>
          <p:cNvSpPr>
            <a:spLocks noGrp="1"/>
          </p:cNvSpPr>
          <p:nvPr>
            <p:ph type="ftr" sz="quarter" idx="10"/>
          </p:nvPr>
        </p:nvSpPr>
        <p:spPr/>
        <p:txBody>
          <a:bodyPr/>
          <a:lstStyle/>
          <a:p>
            <a:r>
              <a:rPr lang="nl-NL"/>
              <a:t>presentatie Rabobank 1 augustus 2019</a:t>
            </a:r>
          </a:p>
        </p:txBody>
      </p:sp>
      <p:sp>
        <p:nvSpPr>
          <p:cNvPr id="5" name="Tijdelijke aanduiding voor dianummer 4"/>
          <p:cNvSpPr>
            <a:spLocks noGrp="1"/>
          </p:cNvSpPr>
          <p:nvPr>
            <p:ph type="sldNum" sz="quarter" idx="11"/>
          </p:nvPr>
        </p:nvSpPr>
        <p:spPr/>
        <p:txBody>
          <a:bodyPr/>
          <a:lstStyle/>
          <a:p>
            <a:fld id="{BE074563-177F-4888-8C90-9EC3E1A45625}" type="slidenum">
              <a:rPr lang="nl-NL" smtClean="0"/>
              <a:pPr/>
              <a:t>3</a:t>
            </a:fld>
            <a:endParaRPr lang="nl-NL"/>
          </a:p>
        </p:txBody>
      </p:sp>
    </p:spTree>
    <p:extLst>
      <p:ext uri="{BB962C8B-B14F-4D97-AF65-F5344CB8AC3E}">
        <p14:creationId xmlns:p14="http://schemas.microsoft.com/office/powerpoint/2010/main" val="16187969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sz="1200" kern="1200" dirty="0">
              <a:solidFill>
                <a:schemeClr val="tx1"/>
              </a:solidFill>
              <a:effectLst/>
              <a:latin typeface="+mn-lt"/>
              <a:ea typeface="+mn-ea"/>
              <a:cs typeface="+mn-cs"/>
            </a:endParaRPr>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4</a:t>
            </a:fld>
            <a:endParaRPr lang="nl-NL"/>
          </a:p>
        </p:txBody>
      </p:sp>
    </p:spTree>
    <p:extLst>
      <p:ext uri="{BB962C8B-B14F-4D97-AF65-F5344CB8AC3E}">
        <p14:creationId xmlns:p14="http://schemas.microsoft.com/office/powerpoint/2010/main" val="3841270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fontScale="92500" lnSpcReduction="20000"/>
          </a:bodyPr>
          <a:lstStyle/>
          <a:p>
            <a:pPr lvl="0">
              <a:lnSpc>
                <a:spcPct val="107000"/>
              </a:lnSpc>
            </a:pP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5</a:t>
            </a:fld>
            <a:endParaRPr lang="nl-NL"/>
          </a:p>
        </p:txBody>
      </p:sp>
    </p:spTree>
    <p:extLst>
      <p:ext uri="{BB962C8B-B14F-4D97-AF65-F5344CB8AC3E}">
        <p14:creationId xmlns:p14="http://schemas.microsoft.com/office/powerpoint/2010/main" val="25037763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6</a:t>
            </a:fld>
            <a:endParaRPr lang="nl-NL"/>
          </a:p>
        </p:txBody>
      </p:sp>
    </p:spTree>
    <p:extLst>
      <p:ext uri="{BB962C8B-B14F-4D97-AF65-F5344CB8AC3E}">
        <p14:creationId xmlns:p14="http://schemas.microsoft.com/office/powerpoint/2010/main" val="2568748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7</a:t>
            </a:fld>
            <a:endParaRPr lang="nl-NL"/>
          </a:p>
        </p:txBody>
      </p:sp>
    </p:spTree>
    <p:extLst>
      <p:ext uri="{BB962C8B-B14F-4D97-AF65-F5344CB8AC3E}">
        <p14:creationId xmlns:p14="http://schemas.microsoft.com/office/powerpoint/2010/main" val="1083652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8</a:t>
            </a:fld>
            <a:endParaRPr lang="nl-NL"/>
          </a:p>
        </p:txBody>
      </p:sp>
    </p:spTree>
    <p:extLst>
      <p:ext uri="{BB962C8B-B14F-4D97-AF65-F5344CB8AC3E}">
        <p14:creationId xmlns:p14="http://schemas.microsoft.com/office/powerpoint/2010/main" val="22775188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9</a:t>
            </a:fld>
            <a:endParaRPr lang="nl-NL"/>
          </a:p>
        </p:txBody>
      </p:sp>
    </p:spTree>
    <p:extLst>
      <p:ext uri="{BB962C8B-B14F-4D97-AF65-F5344CB8AC3E}">
        <p14:creationId xmlns:p14="http://schemas.microsoft.com/office/powerpoint/2010/main" val="14483240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10</a:t>
            </a:fld>
            <a:endParaRPr lang="nl-NL"/>
          </a:p>
        </p:txBody>
      </p:sp>
    </p:spTree>
    <p:extLst>
      <p:ext uri="{BB962C8B-B14F-4D97-AF65-F5344CB8AC3E}">
        <p14:creationId xmlns:p14="http://schemas.microsoft.com/office/powerpoint/2010/main" val="20266233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pPr>
              <a:lnSpc>
                <a:spcPct val="107000"/>
              </a:lnSpc>
              <a:spcAft>
                <a:spcPts val="800"/>
              </a:spcAft>
            </a:pPr>
            <a:endParaRPr lang="nl-NL" sz="1800"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11</a:t>
            </a:fld>
            <a:endParaRPr lang="nl-NL"/>
          </a:p>
        </p:txBody>
      </p:sp>
    </p:spTree>
    <p:extLst>
      <p:ext uri="{BB962C8B-B14F-4D97-AF65-F5344CB8AC3E}">
        <p14:creationId xmlns:p14="http://schemas.microsoft.com/office/powerpoint/2010/main" val="9710780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pPr>
              <a:lnSpc>
                <a:spcPct val="107000"/>
              </a:lnSpc>
              <a:spcAft>
                <a:spcPts val="800"/>
              </a:spcAft>
            </a:pP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12</a:t>
            </a:fld>
            <a:endParaRPr lang="nl-NL"/>
          </a:p>
        </p:txBody>
      </p:sp>
    </p:spTree>
    <p:extLst>
      <p:ext uri="{BB962C8B-B14F-4D97-AF65-F5344CB8AC3E}">
        <p14:creationId xmlns:p14="http://schemas.microsoft.com/office/powerpoint/2010/main" val="4861424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13</a:t>
            </a:fld>
            <a:endParaRPr lang="nl-NL"/>
          </a:p>
        </p:txBody>
      </p:sp>
    </p:spTree>
    <p:extLst>
      <p:ext uri="{BB962C8B-B14F-4D97-AF65-F5344CB8AC3E}">
        <p14:creationId xmlns:p14="http://schemas.microsoft.com/office/powerpoint/2010/main" val="13041790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14</a:t>
            </a:fld>
            <a:endParaRPr lang="nl-NL"/>
          </a:p>
        </p:txBody>
      </p:sp>
    </p:spTree>
    <p:extLst>
      <p:ext uri="{BB962C8B-B14F-4D97-AF65-F5344CB8AC3E}">
        <p14:creationId xmlns:p14="http://schemas.microsoft.com/office/powerpoint/2010/main" val="613498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15</a:t>
            </a:fld>
            <a:endParaRPr lang="nl-NL"/>
          </a:p>
        </p:txBody>
      </p:sp>
    </p:spTree>
    <p:extLst>
      <p:ext uri="{BB962C8B-B14F-4D97-AF65-F5344CB8AC3E}">
        <p14:creationId xmlns:p14="http://schemas.microsoft.com/office/powerpoint/2010/main" val="39229676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16</a:t>
            </a:fld>
            <a:endParaRPr lang="nl-NL"/>
          </a:p>
        </p:txBody>
      </p:sp>
    </p:spTree>
    <p:extLst>
      <p:ext uri="{BB962C8B-B14F-4D97-AF65-F5344CB8AC3E}">
        <p14:creationId xmlns:p14="http://schemas.microsoft.com/office/powerpoint/2010/main" val="18589016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17</a:t>
            </a:fld>
            <a:endParaRPr lang="nl-NL"/>
          </a:p>
        </p:txBody>
      </p:sp>
    </p:spTree>
    <p:extLst>
      <p:ext uri="{BB962C8B-B14F-4D97-AF65-F5344CB8AC3E}">
        <p14:creationId xmlns:p14="http://schemas.microsoft.com/office/powerpoint/2010/main" val="6693208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18</a:t>
            </a:fld>
            <a:endParaRPr lang="nl-NL"/>
          </a:p>
        </p:txBody>
      </p:sp>
    </p:spTree>
    <p:extLst>
      <p:ext uri="{BB962C8B-B14F-4D97-AF65-F5344CB8AC3E}">
        <p14:creationId xmlns:p14="http://schemas.microsoft.com/office/powerpoint/2010/main" val="2940861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19</a:t>
            </a:fld>
            <a:endParaRPr lang="nl-NL"/>
          </a:p>
        </p:txBody>
      </p:sp>
    </p:spTree>
    <p:extLst>
      <p:ext uri="{BB962C8B-B14F-4D97-AF65-F5344CB8AC3E}">
        <p14:creationId xmlns:p14="http://schemas.microsoft.com/office/powerpoint/2010/main" val="15044284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4"/>
          </p:nvPr>
        </p:nvSpPr>
        <p:spPr/>
        <p:txBody>
          <a:bodyPr/>
          <a:lstStyle/>
          <a:p>
            <a:r>
              <a:rPr lang="nl-NL"/>
              <a:t>presentatie Rabobank 1 augustus 2019</a:t>
            </a:r>
          </a:p>
        </p:txBody>
      </p:sp>
      <p:sp>
        <p:nvSpPr>
          <p:cNvPr id="5" name="Tijdelijke aanduiding voor dianummer 4"/>
          <p:cNvSpPr>
            <a:spLocks noGrp="1"/>
          </p:cNvSpPr>
          <p:nvPr>
            <p:ph type="sldNum" sz="quarter" idx="5"/>
          </p:nvPr>
        </p:nvSpPr>
        <p:spPr/>
        <p:txBody>
          <a:bodyPr/>
          <a:lstStyle/>
          <a:p>
            <a:fld id="{BE074563-177F-4888-8C90-9EC3E1A45625}" type="slidenum">
              <a:rPr lang="nl-NL" smtClean="0"/>
              <a:pPr/>
              <a:t>20</a:t>
            </a:fld>
            <a:endParaRPr lang="nl-NL"/>
          </a:p>
        </p:txBody>
      </p:sp>
    </p:spTree>
    <p:extLst>
      <p:ext uri="{BB962C8B-B14F-4D97-AF65-F5344CB8AC3E}">
        <p14:creationId xmlns:p14="http://schemas.microsoft.com/office/powerpoint/2010/main" val="20848375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a:p>
            <a:endParaRPr lang="nl-NL" dirty="0"/>
          </a:p>
          <a:p>
            <a:endParaRPr lang="nl-NL" dirty="0"/>
          </a:p>
        </p:txBody>
      </p:sp>
      <p:sp>
        <p:nvSpPr>
          <p:cNvPr id="4" name="Tijdelijke aanduiding voor voettekst 3"/>
          <p:cNvSpPr>
            <a:spLocks noGrp="1"/>
          </p:cNvSpPr>
          <p:nvPr>
            <p:ph type="ftr" sz="quarter" idx="10"/>
          </p:nvPr>
        </p:nvSpPr>
        <p:spPr/>
        <p:txBody>
          <a:bodyPr/>
          <a:lstStyle/>
          <a:p>
            <a:r>
              <a:rPr lang="nl-NL"/>
              <a:t>presentatie Rabobank 1 augustus 2019</a:t>
            </a:r>
          </a:p>
        </p:txBody>
      </p:sp>
      <p:sp>
        <p:nvSpPr>
          <p:cNvPr id="5" name="Tijdelijke aanduiding voor dianummer 4"/>
          <p:cNvSpPr>
            <a:spLocks noGrp="1"/>
          </p:cNvSpPr>
          <p:nvPr>
            <p:ph type="sldNum" sz="quarter" idx="11"/>
          </p:nvPr>
        </p:nvSpPr>
        <p:spPr/>
        <p:txBody>
          <a:bodyPr/>
          <a:lstStyle/>
          <a:p>
            <a:fld id="{BE074563-177F-4888-8C90-9EC3E1A45625}" type="slidenum">
              <a:rPr lang="nl-NL" smtClean="0"/>
              <a:pPr/>
              <a:t>21</a:t>
            </a:fld>
            <a:endParaRPr lang="nl-NL"/>
          </a:p>
        </p:txBody>
      </p:sp>
    </p:spTree>
    <p:extLst>
      <p:ext uri="{BB962C8B-B14F-4D97-AF65-F5344CB8AC3E}">
        <p14:creationId xmlns:p14="http://schemas.microsoft.com/office/powerpoint/2010/main" val="33970969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DE501649-886C-4324-AD4C-E61C88D47728}" type="slidenum">
              <a:rPr lang="nl-NL" smtClean="0"/>
              <a:pPr/>
              <a:t>22</a:t>
            </a:fld>
            <a:endParaRPr lang="nl-NL"/>
          </a:p>
        </p:txBody>
      </p:sp>
    </p:spTree>
    <p:extLst>
      <p:ext uri="{BB962C8B-B14F-4D97-AF65-F5344CB8AC3E}">
        <p14:creationId xmlns:p14="http://schemas.microsoft.com/office/powerpoint/2010/main" val="3946898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het opmaakprofiel van de modelondertitel te bewerken</a:t>
            </a:r>
          </a:p>
        </p:txBody>
      </p:sp>
      <p:sp>
        <p:nvSpPr>
          <p:cNvPr id="4" name="Tijdelijke aanduiding voor datum 3"/>
          <p:cNvSpPr>
            <a:spLocks noGrp="1"/>
          </p:cNvSpPr>
          <p:nvPr>
            <p:ph type="dt" sz="half" idx="10"/>
          </p:nvPr>
        </p:nvSpPr>
        <p:spPr/>
        <p:txBody>
          <a:bodyPr/>
          <a:lstStyle/>
          <a:p>
            <a:r>
              <a:rPr lang="nl-NL"/>
              <a:t>1-8-2019</a:t>
            </a:r>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2D156B7-E0BF-4F10-9C1A-51CE1CCE3354}"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r>
              <a:rPr lang="nl-NL"/>
              <a:t>1-8-2019</a:t>
            </a:r>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2D156B7-E0BF-4F10-9C1A-51CE1CCE3354}"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r>
              <a:rPr lang="nl-NL"/>
              <a:t>1-8-2019</a:t>
            </a:r>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2D156B7-E0BF-4F10-9C1A-51CE1CCE3354}"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r>
              <a:rPr lang="nl-NL"/>
              <a:t>1-8-2019</a:t>
            </a:r>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2D156B7-E0BF-4F10-9C1A-51CE1CCE3354}"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r>
              <a:rPr lang="nl-NL"/>
              <a:t>1-8-2019</a:t>
            </a:r>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52D156B7-E0BF-4F10-9C1A-51CE1CCE3354}"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r>
              <a:rPr lang="nl-NL"/>
              <a:t>1-8-2019</a:t>
            </a:r>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52D156B7-E0BF-4F10-9C1A-51CE1CCE3354}"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r>
              <a:rPr lang="nl-NL"/>
              <a:t>1-8-2019</a:t>
            </a:r>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52D156B7-E0BF-4F10-9C1A-51CE1CCE3354}"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r>
              <a:rPr lang="nl-NL"/>
              <a:t>1-8-2019</a:t>
            </a:r>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2D156B7-E0BF-4F10-9C1A-51CE1CCE3354}"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r>
              <a:rPr lang="nl-NL"/>
              <a:t>1-8-2019</a:t>
            </a:r>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2D156B7-E0BF-4F10-9C1A-51CE1CCE3354}"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r>
              <a:rPr lang="nl-NL"/>
              <a:t>1-8-2019</a:t>
            </a:r>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2D156B7-E0BF-4F10-9C1A-51CE1CCE3354}"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r>
              <a:rPr lang="nl-NL"/>
              <a:t>1-8-2019</a:t>
            </a:r>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2D156B7-E0BF-4F10-9C1A-51CE1CCE3354}" type="slidenum">
              <a:rPr lang="nl-NL" smtClean="0"/>
              <a:pPr/>
              <a:t>‹nr.›</a:t>
            </a:fld>
            <a:endParaRPr lang="nl-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1 tekstblok">
    <p:spTree>
      <p:nvGrpSpPr>
        <p:cNvPr id="1" name=""/>
        <p:cNvGrpSpPr/>
        <p:nvPr/>
      </p:nvGrpSpPr>
      <p:grpSpPr>
        <a:xfrm>
          <a:off x="0" y="0"/>
          <a:ext cx="0" cy="0"/>
          <a:chOff x="0" y="0"/>
          <a:chExt cx="0" cy="0"/>
        </a:xfrm>
      </p:grpSpPr>
      <p:sp>
        <p:nvSpPr>
          <p:cNvPr id="4" name="shpKleurvlakOnder"/>
          <p:cNvSpPr>
            <a:spLocks noChangeArrowheads="1"/>
          </p:cNvSpPr>
          <p:nvPr/>
        </p:nvSpPr>
        <p:spPr bwMode="auto">
          <a:xfrm>
            <a:off x="0" y="6318250"/>
            <a:ext cx="9144000" cy="539750"/>
          </a:xfrm>
          <a:prstGeom prst="rect">
            <a:avLst/>
          </a:prstGeom>
          <a:solidFill>
            <a:srgbClr val="046F96"/>
          </a:solidFill>
          <a:ln>
            <a:noFill/>
          </a:ln>
          <a:extLst>
            <a:ext uri="{91240B29-F687-4f45-9708-019B960494DF}">
              <a14:hiddenLine xmlns="" xmlns:a14="http://schemas.microsoft.com/office/drawing/2010/main" w="25400" algn="ctr">
                <a:solidFill>
                  <a:srgbClr val="000000"/>
                </a:solidFill>
                <a:miter lim="800000"/>
                <a:headEnd/>
                <a:tailEnd/>
              </a14:hiddenLine>
            </a:ext>
          </a:extLst>
        </p:spPr>
        <p:txBody>
          <a:bodyPr anchor="ctr"/>
          <a:lstStyle>
            <a:lvl1pPr>
              <a:defRPr sz="2600">
                <a:solidFill>
                  <a:srgbClr val="000000"/>
                </a:solidFill>
                <a:latin typeface="Verdana" panose="020B0604030504040204" pitchFamily="34" charset="0"/>
                <a:cs typeface="Arial" panose="020B0604020202020204" pitchFamily="34" charset="0"/>
              </a:defRPr>
            </a:lvl1pPr>
            <a:lvl2pPr marL="742950" indent="-285750">
              <a:defRPr sz="2600">
                <a:solidFill>
                  <a:srgbClr val="000000"/>
                </a:solidFill>
                <a:latin typeface="Verdana" panose="020B0604030504040204" pitchFamily="34" charset="0"/>
                <a:cs typeface="Arial" panose="020B0604020202020204" pitchFamily="34" charset="0"/>
              </a:defRPr>
            </a:lvl2pPr>
            <a:lvl3pPr marL="1143000" indent="-228600">
              <a:defRPr sz="2600">
                <a:solidFill>
                  <a:srgbClr val="000000"/>
                </a:solidFill>
                <a:latin typeface="Verdana" panose="020B0604030504040204" pitchFamily="34" charset="0"/>
                <a:cs typeface="Arial" panose="020B0604020202020204" pitchFamily="34" charset="0"/>
              </a:defRPr>
            </a:lvl3pPr>
            <a:lvl4pPr marL="1600200" indent="-228600">
              <a:defRPr sz="2600">
                <a:solidFill>
                  <a:srgbClr val="000000"/>
                </a:solidFill>
                <a:latin typeface="Verdana" panose="020B0604030504040204" pitchFamily="34" charset="0"/>
                <a:cs typeface="Arial" panose="020B0604020202020204" pitchFamily="34" charset="0"/>
              </a:defRPr>
            </a:lvl4pPr>
            <a:lvl5pPr marL="2057400" indent="-228600">
              <a:defRPr sz="2600">
                <a:solidFill>
                  <a:srgbClr val="000000"/>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2600">
                <a:solidFill>
                  <a:srgbClr val="000000"/>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2600">
                <a:solidFill>
                  <a:srgbClr val="000000"/>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2600">
                <a:solidFill>
                  <a:srgbClr val="000000"/>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2600">
                <a:solidFill>
                  <a:srgbClr val="000000"/>
                </a:solidFill>
                <a:latin typeface="Verdana" panose="020B0604030504040204" pitchFamily="34" charset="0"/>
                <a:cs typeface="Arial" panose="020B0604020202020204" pitchFamily="34" charset="0"/>
              </a:defRPr>
            </a:lvl9pPr>
          </a:lstStyle>
          <a:p>
            <a:pPr algn="ctr" eaLnBrk="1" hangingPunct="1">
              <a:defRPr/>
            </a:pPr>
            <a:endParaRPr lang="nl-NL" altLang="nl-NL" sz="1800">
              <a:solidFill>
                <a:srgbClr val="FFFFFF"/>
              </a:solidFill>
            </a:endParaRPr>
          </a:p>
        </p:txBody>
      </p:sp>
      <p:sp>
        <p:nvSpPr>
          <p:cNvPr id="5" name="shpTekst"/>
          <p:cNvSpPr>
            <a:spLocks noChangeArrowheads="1"/>
          </p:cNvSpPr>
          <p:nvPr/>
        </p:nvSpPr>
        <p:spPr bwMode="auto">
          <a:xfrm>
            <a:off x="0" y="0"/>
            <a:ext cx="9144000" cy="1071563"/>
          </a:xfrm>
          <a:prstGeom prst="rect">
            <a:avLst/>
          </a:prstGeom>
          <a:solidFill>
            <a:srgbClr val="046F96"/>
          </a:solidFill>
          <a:ln>
            <a:noFill/>
          </a:ln>
          <a:extLst>
            <a:ext uri="{91240B29-F687-4f45-9708-019B960494DF}">
              <a14:hiddenLine xmlns="" xmlns:a14="http://schemas.microsoft.com/office/drawing/2010/main" w="25400" algn="ctr">
                <a:solidFill>
                  <a:srgbClr val="000000"/>
                </a:solidFill>
                <a:miter lim="800000"/>
                <a:headEnd/>
                <a:tailEnd/>
              </a14:hiddenLine>
            </a:ext>
          </a:extLst>
        </p:spPr>
        <p:txBody>
          <a:bodyPr anchor="ctr"/>
          <a:lstStyle>
            <a:lvl1pPr>
              <a:defRPr sz="2600">
                <a:solidFill>
                  <a:srgbClr val="000000"/>
                </a:solidFill>
                <a:latin typeface="Verdana" panose="020B0604030504040204" pitchFamily="34" charset="0"/>
                <a:cs typeface="Arial" panose="020B0604020202020204" pitchFamily="34" charset="0"/>
              </a:defRPr>
            </a:lvl1pPr>
            <a:lvl2pPr marL="742950" indent="-285750">
              <a:defRPr sz="2600">
                <a:solidFill>
                  <a:srgbClr val="000000"/>
                </a:solidFill>
                <a:latin typeface="Verdana" panose="020B0604030504040204" pitchFamily="34" charset="0"/>
                <a:cs typeface="Arial" panose="020B0604020202020204" pitchFamily="34" charset="0"/>
              </a:defRPr>
            </a:lvl2pPr>
            <a:lvl3pPr marL="1143000" indent="-228600">
              <a:defRPr sz="2600">
                <a:solidFill>
                  <a:srgbClr val="000000"/>
                </a:solidFill>
                <a:latin typeface="Verdana" panose="020B0604030504040204" pitchFamily="34" charset="0"/>
                <a:cs typeface="Arial" panose="020B0604020202020204" pitchFamily="34" charset="0"/>
              </a:defRPr>
            </a:lvl3pPr>
            <a:lvl4pPr marL="1600200" indent="-228600">
              <a:defRPr sz="2600">
                <a:solidFill>
                  <a:srgbClr val="000000"/>
                </a:solidFill>
                <a:latin typeface="Verdana" panose="020B0604030504040204" pitchFamily="34" charset="0"/>
                <a:cs typeface="Arial" panose="020B0604020202020204" pitchFamily="34" charset="0"/>
              </a:defRPr>
            </a:lvl4pPr>
            <a:lvl5pPr marL="2057400" indent="-228600">
              <a:defRPr sz="2600">
                <a:solidFill>
                  <a:srgbClr val="000000"/>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2600">
                <a:solidFill>
                  <a:srgbClr val="000000"/>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2600">
                <a:solidFill>
                  <a:srgbClr val="000000"/>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2600">
                <a:solidFill>
                  <a:srgbClr val="000000"/>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2600">
                <a:solidFill>
                  <a:srgbClr val="000000"/>
                </a:solidFill>
                <a:latin typeface="Verdana" panose="020B0604030504040204" pitchFamily="34" charset="0"/>
                <a:cs typeface="Arial" panose="020B0604020202020204" pitchFamily="34" charset="0"/>
              </a:defRPr>
            </a:lvl9pPr>
          </a:lstStyle>
          <a:p>
            <a:pPr algn="ctr" eaLnBrk="1" hangingPunct="1">
              <a:defRPr/>
            </a:pPr>
            <a:endParaRPr lang="nl-NL" altLang="nl-NL" sz="1800">
              <a:solidFill>
                <a:srgbClr val="FFFFFF"/>
              </a:solidFill>
            </a:endParaRPr>
          </a:p>
        </p:txBody>
      </p:sp>
      <p:pic>
        <p:nvPicPr>
          <p:cNvPr id="6" name="shpDatum" descr="RO__vervolgpagina~LPPT.png"/>
          <p:cNvPicPr>
            <a:picLocks noChangeAspect="1"/>
          </p:cNvPicPr>
          <p:nvPr/>
        </p:nvPicPr>
        <p:blipFill>
          <a:blip r:embed="rId2" cstate="print"/>
          <a:srcRect/>
          <a:stretch>
            <a:fillRect/>
          </a:stretch>
        </p:blipFill>
        <p:spPr bwMode="auto">
          <a:xfrm>
            <a:off x="0" y="0"/>
            <a:ext cx="9144000" cy="857250"/>
          </a:xfrm>
          <a:prstGeom prst="rect">
            <a:avLst/>
          </a:prstGeom>
          <a:noFill/>
          <a:ln w="9525">
            <a:noFill/>
            <a:miter lim="800000"/>
            <a:headEnd/>
            <a:tailEnd/>
          </a:ln>
        </p:spPr>
      </p:pic>
      <p:sp>
        <p:nvSpPr>
          <p:cNvPr id="2" name="Titel 1"/>
          <p:cNvSpPr>
            <a:spLocks noGrp="1"/>
          </p:cNvSpPr>
          <p:nvPr>
            <p:ph type="title"/>
          </p:nvPr>
        </p:nvSpPr>
        <p:spPr>
          <a:xfrm>
            <a:off x="368300" y="1233039"/>
            <a:ext cx="7847038" cy="571504"/>
          </a:xfrm>
          <a:prstGeom prst="rect">
            <a:avLst/>
          </a:prstGeom>
        </p:spPr>
        <p:txBody>
          <a:bodyPr>
            <a:normAutofit/>
          </a:bodyPr>
          <a:lstStyle>
            <a:lvl1pPr algn="l">
              <a:defRPr sz="2600" spc="-60" baseline="0">
                <a:solidFill>
                  <a:srgbClr val="2494C5"/>
                </a:solidFill>
                <a:latin typeface="Verdana" pitchFamily="34" charset="0"/>
                <a:ea typeface="Verdana" pitchFamily="34" charset="0"/>
                <a:cs typeface="Verdana" pitchFamily="34" charset="0"/>
              </a:defRPr>
            </a:lvl1pPr>
          </a:lstStyle>
          <a:p>
            <a:r>
              <a:rPr lang="nl-NL"/>
              <a:t>Klik om de stijl te bewerken</a:t>
            </a:r>
            <a:endParaRPr lang="nl-NL" dirty="0"/>
          </a:p>
        </p:txBody>
      </p:sp>
      <p:sp>
        <p:nvSpPr>
          <p:cNvPr id="13" name="Tijdelijke aanduiding voor inhoud 2"/>
          <p:cNvSpPr>
            <a:spLocks noGrp="1"/>
          </p:cNvSpPr>
          <p:nvPr>
            <p:ph idx="1"/>
          </p:nvPr>
        </p:nvSpPr>
        <p:spPr>
          <a:xfrm>
            <a:off x="369858" y="1798626"/>
            <a:ext cx="7858180" cy="4273580"/>
          </a:xfrm>
          <a:prstGeom prst="rect">
            <a:avLst/>
          </a:prstGeom>
        </p:spPr>
        <p:txBody>
          <a:bodyPr>
            <a:normAutofit/>
          </a:bodyPr>
          <a:lstStyle>
            <a:lvl1pPr marL="0" indent="0">
              <a:buNone/>
              <a:defRPr sz="1800">
                <a:latin typeface="Verdana" pitchFamily="34" charset="0"/>
                <a:ea typeface="Verdana" pitchFamily="34" charset="0"/>
                <a:cs typeface="Verdana" pitchFamily="34" charset="0"/>
              </a:defRPr>
            </a:lvl1pPr>
            <a:lvl2pPr marL="179388" indent="-179388">
              <a:buFont typeface="Arial" pitchFamily="34" charset="0"/>
              <a:buChar char="•"/>
              <a:defRPr sz="1800">
                <a:latin typeface="Verdana" pitchFamily="34" charset="0"/>
                <a:ea typeface="Verdana" pitchFamily="34" charset="0"/>
                <a:cs typeface="Verdana" pitchFamily="34" charset="0"/>
              </a:defRPr>
            </a:lvl2pPr>
            <a:lvl3pPr marL="396000" indent="-252000">
              <a:buFontTx/>
              <a:buBlip>
                <a:blip r:embed="rId3"/>
              </a:buBlip>
              <a:defRPr sz="1800">
                <a:latin typeface="Verdana" pitchFamily="34" charset="0"/>
                <a:ea typeface="Verdana" pitchFamily="34" charset="0"/>
                <a:cs typeface="Verdana" pitchFamily="34" charset="0"/>
              </a:defRPr>
            </a:lvl3pPr>
            <a:lvl4pPr marL="539750" indent="-144000">
              <a:buSzPct val="100000"/>
              <a:buFontTx/>
              <a:buBlip>
                <a:blip r:embed="rId4"/>
              </a:buBlip>
              <a:defRPr sz="1800">
                <a:latin typeface="Verdana" pitchFamily="34" charset="0"/>
                <a:ea typeface="Verdana" pitchFamily="34" charset="0"/>
                <a:cs typeface="Verdana" pitchFamily="34" charset="0"/>
              </a:defRPr>
            </a:lvl4pPr>
            <a:lvl5pPr>
              <a:defRPr sz="1800">
                <a:latin typeface="Verdana" pitchFamily="34" charset="0"/>
                <a:ea typeface="Verdana" pitchFamily="34" charset="0"/>
                <a:cs typeface="Verdana" pitchFamily="34" charset="0"/>
              </a:defRPr>
            </a:lvl5pPr>
          </a:lstStyle>
          <a:p>
            <a:pPr lvl="0"/>
            <a:r>
              <a:rPr lang="nl-NL" dirty="0"/>
              <a:t>Klik om de modelstijlen te bewerken</a:t>
            </a:r>
          </a:p>
          <a:p>
            <a:pPr lvl="1"/>
            <a:r>
              <a:rPr lang="nl-NL" dirty="0"/>
              <a:t>Tweede niveau</a:t>
            </a:r>
          </a:p>
          <a:p>
            <a:pPr lvl="2"/>
            <a:r>
              <a:rPr lang="nl-NL" dirty="0"/>
              <a:t>Derde niveau</a:t>
            </a:r>
          </a:p>
          <a:p>
            <a:pPr lvl="3"/>
            <a:r>
              <a:rPr lang="nl-NL" dirty="0"/>
              <a:t>Vierde niveau</a:t>
            </a:r>
          </a:p>
        </p:txBody>
      </p:sp>
      <p:sp>
        <p:nvSpPr>
          <p:cNvPr id="7" name="shpTitel"/>
          <p:cNvSpPr>
            <a:spLocks noGrp="1" noChangeArrowheads="1"/>
          </p:cNvSpPr>
          <p:nvPr>
            <p:ph type="dt" sz="half" idx="10"/>
          </p:nvPr>
        </p:nvSpPr>
        <p:spPr/>
        <p:txBody>
          <a:bodyPr/>
          <a:lstStyle>
            <a:lvl1pPr>
              <a:defRPr/>
            </a:lvl1pPr>
          </a:lstStyle>
          <a:p>
            <a:pPr>
              <a:defRPr/>
            </a:pPr>
            <a:r>
              <a:rPr lang="nl-NL"/>
              <a:t>1-8-2019</a:t>
            </a:r>
            <a:endParaRPr lang="nl-NL" dirty="0"/>
          </a:p>
        </p:txBody>
      </p:sp>
      <p:sp>
        <p:nvSpPr>
          <p:cNvPr id="8" name="shpBeeldmerk"/>
          <p:cNvSpPr>
            <a:spLocks noGrp="1" noChangeArrowheads="1"/>
          </p:cNvSpPr>
          <p:nvPr>
            <p:ph type="sldNum" sz="quarter" idx="11"/>
          </p:nvPr>
        </p:nvSpPr>
        <p:spPr/>
        <p:txBody>
          <a:bodyPr/>
          <a:lstStyle>
            <a:lvl1pPr>
              <a:defRPr/>
            </a:lvl1pPr>
          </a:lstStyle>
          <a:p>
            <a:fld id="{50211E0B-2B2B-4528-93DA-452945FA877D}" type="slidenum">
              <a:rPr lang="nl-NL" altLang="nl-NL"/>
              <a:pPr/>
              <a:t>‹nr.›</a:t>
            </a:fld>
            <a:endParaRPr lang="nl-NL" altLang="nl-NL"/>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Slot B">
    <p:spTree>
      <p:nvGrpSpPr>
        <p:cNvPr id="1" name=""/>
        <p:cNvGrpSpPr/>
        <p:nvPr/>
      </p:nvGrpSpPr>
      <p:grpSpPr>
        <a:xfrm>
          <a:off x="0" y="0"/>
          <a:ext cx="0" cy="0"/>
          <a:chOff x="0" y="0"/>
          <a:chExt cx="0" cy="0"/>
        </a:xfrm>
      </p:grpSpPr>
      <p:sp>
        <p:nvSpPr>
          <p:cNvPr id="6" name="Rechthoek 5"/>
          <p:cNvSpPr/>
          <p:nvPr userDrawn="1"/>
        </p:nvSpPr>
        <p:spPr>
          <a:xfrm>
            <a:off x="0" y="-1"/>
            <a:ext cx="4572000" cy="68580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350"/>
          </a:p>
        </p:txBody>
      </p:sp>
      <p:sp>
        <p:nvSpPr>
          <p:cNvPr id="18" name="Tijdelijke aanduiding voor tekst 13"/>
          <p:cNvSpPr>
            <a:spLocks noGrp="1"/>
          </p:cNvSpPr>
          <p:nvPr>
            <p:ph type="body" sz="quarter" idx="13" hasCustomPrompt="1"/>
          </p:nvPr>
        </p:nvSpPr>
        <p:spPr>
          <a:xfrm>
            <a:off x="5382214" y="2286000"/>
            <a:ext cx="3286727" cy="691884"/>
          </a:xfrm>
        </p:spPr>
        <p:txBody>
          <a:bodyPr numCol="1" spcCol="180000" anchor="ctr" anchorCtr="0">
            <a:normAutofit/>
          </a:bodyPr>
          <a:lstStyle>
            <a:lvl1pPr marL="0" indent="0">
              <a:buNone/>
              <a:defRPr sz="1500" i="0">
                <a:solidFill>
                  <a:schemeClr val="tx2"/>
                </a:solidFill>
              </a:defRPr>
            </a:lvl1pPr>
          </a:lstStyle>
          <a:p>
            <a:pPr lvl="0"/>
            <a:r>
              <a:rPr lang="nl-NL" dirty="0"/>
              <a:t>Klik om de tekststijl van het model te bewerken</a:t>
            </a:r>
          </a:p>
        </p:txBody>
      </p:sp>
      <p:sp>
        <p:nvSpPr>
          <p:cNvPr id="19" name="Tijdelijke aanduiding voor tekst 13"/>
          <p:cNvSpPr>
            <a:spLocks noGrp="1"/>
          </p:cNvSpPr>
          <p:nvPr>
            <p:ph type="body" sz="quarter" idx="17" hasCustomPrompt="1"/>
          </p:nvPr>
        </p:nvSpPr>
        <p:spPr>
          <a:xfrm>
            <a:off x="5382214" y="3079487"/>
            <a:ext cx="3286727" cy="691884"/>
          </a:xfrm>
        </p:spPr>
        <p:txBody>
          <a:bodyPr numCol="1" spcCol="180000" anchor="ctr" anchorCtr="0">
            <a:normAutofit/>
          </a:bodyPr>
          <a:lstStyle>
            <a:lvl1pPr marL="0" indent="0">
              <a:buNone/>
              <a:defRPr sz="1500" i="0">
                <a:solidFill>
                  <a:schemeClr val="tx2"/>
                </a:solidFill>
              </a:defRPr>
            </a:lvl1pPr>
          </a:lstStyle>
          <a:p>
            <a:pPr lvl="0"/>
            <a:r>
              <a:rPr lang="nl-NL" dirty="0"/>
              <a:t>Klik om de tekststijl van het model te bewerken</a:t>
            </a:r>
          </a:p>
        </p:txBody>
      </p:sp>
      <p:sp>
        <p:nvSpPr>
          <p:cNvPr id="20" name="Tijdelijke aanduiding voor tekst 13"/>
          <p:cNvSpPr>
            <a:spLocks noGrp="1"/>
          </p:cNvSpPr>
          <p:nvPr>
            <p:ph type="body" sz="quarter" idx="18" hasCustomPrompt="1"/>
          </p:nvPr>
        </p:nvSpPr>
        <p:spPr>
          <a:xfrm>
            <a:off x="5382214" y="3845506"/>
            <a:ext cx="3286727" cy="691884"/>
          </a:xfrm>
        </p:spPr>
        <p:txBody>
          <a:bodyPr numCol="1" spcCol="180000" anchor="ctr" anchorCtr="0">
            <a:normAutofit/>
          </a:bodyPr>
          <a:lstStyle>
            <a:lvl1pPr marL="0" indent="0">
              <a:buNone/>
              <a:defRPr sz="1500" i="0">
                <a:solidFill>
                  <a:schemeClr val="tx2"/>
                </a:solidFill>
              </a:defRPr>
            </a:lvl1pPr>
          </a:lstStyle>
          <a:p>
            <a:pPr lvl="0"/>
            <a:r>
              <a:rPr lang="nl-NL" dirty="0"/>
              <a:t>Klik om de tekststijl van het model te bewerken</a:t>
            </a:r>
          </a:p>
        </p:txBody>
      </p:sp>
      <p:sp>
        <p:nvSpPr>
          <p:cNvPr id="21" name="Tijdelijke aanduiding voor afbeelding 3"/>
          <p:cNvSpPr>
            <a:spLocks noGrp="1" noChangeAspect="1"/>
          </p:cNvSpPr>
          <p:nvPr>
            <p:ph type="pic" sz="quarter" idx="19"/>
          </p:nvPr>
        </p:nvSpPr>
        <p:spPr>
          <a:xfrm>
            <a:off x="4923235" y="2361344"/>
            <a:ext cx="405902" cy="540000"/>
          </a:xfrm>
          <a:blipFill>
            <a:blip r:embed="rId2" cstate="print"/>
            <a:stretch>
              <a:fillRect/>
            </a:stretch>
          </a:blipFill>
        </p:spPr>
        <p:txBody>
          <a:bodyPr>
            <a:normAutofit/>
          </a:bodyPr>
          <a:lstStyle>
            <a:lvl1pPr marL="0" indent="0" algn="ctr">
              <a:buNone/>
              <a:defRPr sz="100">
                <a:solidFill>
                  <a:schemeClr val="bg1"/>
                </a:solidFill>
              </a:defRPr>
            </a:lvl1pPr>
          </a:lstStyle>
          <a:p>
            <a:r>
              <a:rPr lang="nl-NL"/>
              <a:t>Klik op het pictogram als u een afbeelding wilt toevoegen</a:t>
            </a:r>
            <a:endParaRPr lang="nl-NL" dirty="0"/>
          </a:p>
        </p:txBody>
      </p:sp>
      <p:sp>
        <p:nvSpPr>
          <p:cNvPr id="22" name="Tijdelijke aanduiding voor afbeelding 3"/>
          <p:cNvSpPr>
            <a:spLocks noGrp="1" noChangeAspect="1"/>
          </p:cNvSpPr>
          <p:nvPr>
            <p:ph type="pic" sz="quarter" idx="20"/>
          </p:nvPr>
        </p:nvSpPr>
        <p:spPr>
          <a:xfrm>
            <a:off x="4923235" y="3147360"/>
            <a:ext cx="405902" cy="540000"/>
          </a:xfrm>
          <a:blipFill>
            <a:blip r:embed="rId3" cstate="print"/>
            <a:stretch>
              <a:fillRect/>
            </a:stretch>
          </a:blipFill>
        </p:spPr>
        <p:txBody>
          <a:bodyPr>
            <a:normAutofit/>
          </a:bodyPr>
          <a:lstStyle>
            <a:lvl1pPr marL="0" indent="0" algn="ctr">
              <a:buNone/>
              <a:defRPr sz="100">
                <a:solidFill>
                  <a:schemeClr val="bg1"/>
                </a:solidFill>
              </a:defRPr>
            </a:lvl1pPr>
          </a:lstStyle>
          <a:p>
            <a:r>
              <a:rPr lang="nl-NL"/>
              <a:t>Klik op het pictogram als u een afbeelding wilt toevoegen</a:t>
            </a:r>
            <a:endParaRPr lang="nl-NL" dirty="0"/>
          </a:p>
        </p:txBody>
      </p:sp>
      <p:sp>
        <p:nvSpPr>
          <p:cNvPr id="23" name="Tijdelijke aanduiding voor afbeelding 3"/>
          <p:cNvSpPr>
            <a:spLocks noGrp="1" noChangeAspect="1"/>
          </p:cNvSpPr>
          <p:nvPr>
            <p:ph type="pic" sz="quarter" idx="21"/>
          </p:nvPr>
        </p:nvSpPr>
        <p:spPr>
          <a:xfrm>
            <a:off x="4923235" y="3920850"/>
            <a:ext cx="405902" cy="540000"/>
          </a:xfrm>
          <a:blipFill>
            <a:blip r:embed="rId4" cstate="print"/>
            <a:stretch>
              <a:fillRect/>
            </a:stretch>
          </a:blipFill>
        </p:spPr>
        <p:txBody>
          <a:bodyPr>
            <a:normAutofit/>
          </a:bodyPr>
          <a:lstStyle>
            <a:lvl1pPr marL="0" indent="0" algn="ctr">
              <a:buNone/>
              <a:defRPr sz="100">
                <a:solidFill>
                  <a:schemeClr val="bg1"/>
                </a:solidFill>
              </a:defRPr>
            </a:lvl1pPr>
          </a:lstStyle>
          <a:p>
            <a:r>
              <a:rPr lang="nl-NL"/>
              <a:t>Klik op het pictogram als u een afbeelding wilt toevoegen</a:t>
            </a:r>
            <a:endParaRPr lang="nl-NL" dirty="0"/>
          </a:p>
        </p:txBody>
      </p:sp>
      <p:pic>
        <p:nvPicPr>
          <p:cNvPr id="12" name="Afbeelding 11"/>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0" y="0"/>
            <a:ext cx="9144000" cy="1879600"/>
          </a:xfrm>
          <a:prstGeom prst="rect">
            <a:avLst/>
          </a:prstGeom>
        </p:spPr>
      </p:pic>
      <p:sp>
        <p:nvSpPr>
          <p:cNvPr id="7" name="Tijdelijke aanduiding voor datum 6"/>
          <p:cNvSpPr>
            <a:spLocks noGrp="1"/>
          </p:cNvSpPr>
          <p:nvPr>
            <p:ph type="dt" sz="half" idx="22"/>
          </p:nvPr>
        </p:nvSpPr>
        <p:spPr/>
        <p:txBody>
          <a:bodyPr/>
          <a:lstStyle>
            <a:lvl1pPr>
              <a:defRPr>
                <a:solidFill>
                  <a:schemeClr val="bg2"/>
                </a:solidFill>
              </a:defRPr>
            </a:lvl1pPr>
          </a:lstStyle>
          <a:p>
            <a:r>
              <a:rPr lang="nl-NL"/>
              <a:t>4 juli 2023</a:t>
            </a:r>
            <a:endParaRPr lang="nl-NL" dirty="0"/>
          </a:p>
        </p:txBody>
      </p:sp>
      <p:sp>
        <p:nvSpPr>
          <p:cNvPr id="8" name="Tijdelijke aanduiding voor voettekst 7"/>
          <p:cNvSpPr>
            <a:spLocks noGrp="1"/>
          </p:cNvSpPr>
          <p:nvPr>
            <p:ph type="ftr" sz="quarter" idx="23"/>
          </p:nvPr>
        </p:nvSpPr>
        <p:spPr/>
        <p:txBody>
          <a:bodyPr/>
          <a:lstStyle>
            <a:lvl1pPr>
              <a:defRPr>
                <a:solidFill>
                  <a:schemeClr val="bg2"/>
                </a:solidFill>
              </a:defRPr>
            </a:lvl1pPr>
          </a:lstStyle>
          <a:p>
            <a:r>
              <a:rPr lang="nl-NL"/>
              <a:t>Aan de slag met casemanagement antistolling in het ziekenhuisent </a:t>
            </a:r>
            <a:endParaRPr lang="nl-NL" dirty="0"/>
          </a:p>
        </p:txBody>
      </p:sp>
      <p:sp>
        <p:nvSpPr>
          <p:cNvPr id="9" name="Tijdelijke aanduiding voor dianummer 8"/>
          <p:cNvSpPr>
            <a:spLocks noGrp="1"/>
          </p:cNvSpPr>
          <p:nvPr>
            <p:ph type="sldNum" sz="quarter" idx="24"/>
          </p:nvPr>
        </p:nvSpPr>
        <p:spPr/>
        <p:txBody>
          <a:bodyPr/>
          <a:lstStyle/>
          <a:p>
            <a:fld id="{10A0A6AF-03C5-477E-939A-E28F7E7F05EA}" type="slidenum">
              <a:rPr lang="nl-NL" smtClean="0"/>
              <a:pPr/>
              <a:t>‹nr.›</a:t>
            </a:fld>
            <a:endParaRPr lang="nl-NL" dirty="0"/>
          </a:p>
        </p:txBody>
      </p:sp>
      <p:pic>
        <p:nvPicPr>
          <p:cNvPr id="14" name="Afbeelding 13">
            <a:extLst>
              <a:ext uri="{FF2B5EF4-FFF2-40B4-BE49-F238E27FC236}">
                <a16:creationId xmlns:a16="http://schemas.microsoft.com/office/drawing/2014/main" id="{BD18BFC6-425D-604E-9D87-6F7B5CE2CC94}"/>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0"/>
            <a:ext cx="9144000" cy="1473200"/>
          </a:xfrm>
          <a:prstGeom prst="rect">
            <a:avLst/>
          </a:prstGeom>
        </p:spPr>
      </p:pic>
      <p:pic>
        <p:nvPicPr>
          <p:cNvPr id="15" name="Afbeelding 14">
            <a:extLst>
              <a:ext uri="{FF2B5EF4-FFF2-40B4-BE49-F238E27FC236}">
                <a16:creationId xmlns:a16="http://schemas.microsoft.com/office/drawing/2014/main" id="{BEC5160D-AAFD-EE4B-8F34-31C5544598BB}"/>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476250" y="2585624"/>
            <a:ext cx="3371850" cy="1695450"/>
          </a:xfrm>
          <a:prstGeom prst="rect">
            <a:avLst/>
          </a:prstGeom>
        </p:spPr>
      </p:pic>
    </p:spTree>
    <p:extLst>
      <p:ext uri="{BB962C8B-B14F-4D97-AF65-F5344CB8AC3E}">
        <p14:creationId xmlns:p14="http://schemas.microsoft.com/office/powerpoint/2010/main" val="2260535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nl-NL"/>
              <a:t>1-8-2019</a:t>
            </a:r>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D156B7-E0BF-4F10-9C1A-51CE1CCE3354}" type="slidenum">
              <a:rPr lang="nl-NL" smtClean="0"/>
              <a:pPr/>
              <a:t>‹nr.›</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23528" y="1556792"/>
            <a:ext cx="7847038" cy="1872208"/>
          </a:xfrm>
        </p:spPr>
        <p:txBody>
          <a:bodyPr>
            <a:normAutofit fontScale="90000"/>
          </a:bodyPr>
          <a:lstStyle/>
          <a:p>
            <a:br>
              <a:rPr lang="nl-NL" sz="3100" dirty="0"/>
            </a:br>
            <a:br>
              <a:rPr lang="nl-NL" sz="3100" dirty="0"/>
            </a:br>
            <a:br>
              <a:rPr lang="nl-NL" sz="3100" dirty="0"/>
            </a:br>
            <a:br>
              <a:rPr lang="nl-NL" sz="3100" dirty="0"/>
            </a:br>
            <a:r>
              <a:rPr lang="nl-NL" sz="3100" b="1" dirty="0"/>
              <a:t>Verbeterdoelen in </a:t>
            </a:r>
            <a:br>
              <a:rPr lang="nl-NL" sz="3100" b="1" dirty="0"/>
            </a:br>
            <a:r>
              <a:rPr lang="nl-NL" sz="3100" b="1" dirty="0"/>
              <a:t>particuliere klinieken</a:t>
            </a:r>
            <a:br>
              <a:rPr lang="nl-NL" sz="3100" b="1" dirty="0"/>
            </a:br>
            <a:br>
              <a:rPr lang="nl-NL" sz="3100" b="1" dirty="0"/>
            </a:br>
            <a:br>
              <a:rPr lang="nl-NL" b="1" dirty="0"/>
            </a:br>
            <a:endParaRPr lang="nl-NL" b="1" dirty="0"/>
          </a:p>
        </p:txBody>
      </p:sp>
      <p:pic>
        <p:nvPicPr>
          <p:cNvPr id="4100" name="Picture 4" descr="C:\Users\MANSCHOTA\AppData\Local\Microsoft\Windows\Temporary Internet Files\Content.Outlook\6SXPGS5G\wordcloud2.png"/>
          <p:cNvPicPr>
            <a:picLocks noChangeAspect="1" noChangeArrowheads="1"/>
          </p:cNvPicPr>
          <p:nvPr/>
        </p:nvPicPr>
        <p:blipFill>
          <a:blip r:embed="rId3" cstate="print">
            <a:lum bright="-20000"/>
          </a:blip>
          <a:srcRect/>
          <a:stretch>
            <a:fillRect/>
          </a:stretch>
        </p:blipFill>
        <p:spPr bwMode="auto">
          <a:xfrm>
            <a:off x="2483768" y="1556792"/>
            <a:ext cx="6720746" cy="5040560"/>
          </a:xfrm>
          <a:prstGeom prst="rect">
            <a:avLst/>
          </a:prstGeom>
          <a:noFill/>
        </p:spPr>
      </p:pic>
      <p:sp>
        <p:nvSpPr>
          <p:cNvPr id="4" name="Tekstvak 3"/>
          <p:cNvSpPr txBox="1"/>
          <p:nvPr/>
        </p:nvSpPr>
        <p:spPr>
          <a:xfrm>
            <a:off x="179512" y="5085184"/>
            <a:ext cx="3198609" cy="815608"/>
          </a:xfrm>
          <a:prstGeom prst="rect">
            <a:avLst/>
          </a:prstGeom>
          <a:noFill/>
        </p:spPr>
        <p:txBody>
          <a:bodyPr wrap="square" rtlCol="0">
            <a:spAutoFit/>
          </a:bodyPr>
          <a:lstStyle/>
          <a:p>
            <a:r>
              <a:rPr lang="nl-NL" sz="1400" dirty="0"/>
              <a:t>Inspectie Gezondheidszorg en Jeugd</a:t>
            </a:r>
          </a:p>
          <a:p>
            <a:endParaRPr lang="nl-NL" sz="1100" dirty="0"/>
          </a:p>
          <a:p>
            <a:r>
              <a:rPr lang="nl-NL" sz="1100" dirty="0"/>
              <a:t>Aart Manschot</a:t>
            </a:r>
          </a:p>
          <a:p>
            <a:r>
              <a:rPr lang="nl-NL" sz="1100" dirty="0"/>
              <a:t>Jip Kersten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Verbeterdoelen MSZ </a:t>
            </a:r>
          </a:p>
        </p:txBody>
      </p:sp>
      <p:sp>
        <p:nvSpPr>
          <p:cNvPr id="3" name="Tijdelijke aanduiding voor inhoud 2"/>
          <p:cNvSpPr>
            <a:spLocks noGrp="1"/>
          </p:cNvSpPr>
          <p:nvPr>
            <p:ph idx="1"/>
          </p:nvPr>
        </p:nvSpPr>
        <p:spPr/>
        <p:txBody>
          <a:bodyPr>
            <a:normAutofit/>
          </a:bodyPr>
          <a:lstStyle/>
          <a:p>
            <a:endParaRPr lang="nl-NL" sz="1400" dirty="0"/>
          </a:p>
          <a:p>
            <a:r>
              <a:rPr lang="nl-NL" dirty="0"/>
              <a:t>Doel</a:t>
            </a:r>
          </a:p>
          <a:p>
            <a:pPr marL="285750" indent="-285750">
              <a:buFont typeface="Arial" panose="020B0604020202020204" pitchFamily="34" charset="0"/>
              <a:buChar char="•"/>
            </a:pPr>
            <a:r>
              <a:rPr lang="nl-NL" sz="1400" dirty="0"/>
              <a:t>Kwaliteitsverbetering op thema verbeterdoel</a:t>
            </a:r>
          </a:p>
          <a:p>
            <a:pPr marL="285750" indent="-285750">
              <a:buFont typeface="Arial" panose="020B0604020202020204" pitchFamily="34" charset="0"/>
              <a:buChar char="•"/>
            </a:pPr>
            <a:r>
              <a:rPr lang="nl-NL" sz="1400" dirty="0"/>
              <a:t>Stimuleren PDCA-cyclus</a:t>
            </a:r>
          </a:p>
          <a:p>
            <a:pPr marL="285750" indent="-285750">
              <a:buFont typeface="Arial" panose="020B0604020202020204" pitchFamily="34" charset="0"/>
              <a:buChar char="•"/>
            </a:pPr>
            <a:r>
              <a:rPr lang="nl-NL" sz="1400" dirty="0"/>
              <a:t>Stimuleren leren en verbeteren</a:t>
            </a:r>
          </a:p>
          <a:p>
            <a:pPr marL="285750" indent="-285750">
              <a:buFont typeface="Arial" panose="020B0604020202020204" pitchFamily="34" charset="0"/>
              <a:buChar char="•"/>
            </a:pPr>
            <a:r>
              <a:rPr lang="nl-NL" sz="1400" dirty="0"/>
              <a:t>Inzicht IGJ in kwaliteitssysteem/ verbeterkracht instelling </a:t>
            </a:r>
          </a:p>
          <a:p>
            <a:pPr marL="285750" indent="-285750">
              <a:buFont typeface="Arial" panose="020B0604020202020204" pitchFamily="34" charset="0"/>
              <a:buChar char="•"/>
            </a:pPr>
            <a:r>
              <a:rPr lang="nl-NL" sz="1400" dirty="0"/>
              <a:t>Inzicht IGJ in K&amp;V onderwerp binnen instelling</a:t>
            </a:r>
          </a:p>
          <a:p>
            <a:pPr marL="285750" indent="-285750">
              <a:buFont typeface="Arial" panose="020B0604020202020204" pitchFamily="34" charset="0"/>
              <a:buChar char="•"/>
            </a:pPr>
            <a:endParaRPr lang="nl-NL" sz="1400" dirty="0"/>
          </a:p>
          <a:p>
            <a:pPr marL="285750" indent="-285750">
              <a:buFont typeface="Arial" panose="020B0604020202020204" pitchFamily="34" charset="0"/>
              <a:buChar char="•"/>
            </a:pPr>
            <a:endParaRPr lang="nl-NL" sz="1400" dirty="0"/>
          </a:p>
          <a:p>
            <a:r>
              <a:rPr lang="nl-NL" dirty="0"/>
              <a:t>Voordeel </a:t>
            </a:r>
          </a:p>
          <a:p>
            <a:pPr marL="285750" indent="-285750">
              <a:buFont typeface="Arial" panose="020B0604020202020204" pitchFamily="34" charset="0"/>
              <a:buChar char="•"/>
            </a:pPr>
            <a:r>
              <a:rPr lang="nl-NL" sz="1400" dirty="0"/>
              <a:t>Meer vrijheid/ creativiteit instelling </a:t>
            </a:r>
            <a:r>
              <a:rPr lang="nl-NL" sz="1400" dirty="0">
                <a:sym typeface="Wingdings" panose="05000000000000000000" pitchFamily="2" charset="2"/>
              </a:rPr>
              <a:t> implementatie die past bij instelling</a:t>
            </a:r>
            <a:endParaRPr lang="nl-NL" sz="1400" dirty="0"/>
          </a:p>
          <a:p>
            <a:pPr marL="285750" indent="-285750">
              <a:buFont typeface="Arial" panose="020B0604020202020204" pitchFamily="34" charset="0"/>
              <a:buChar char="•"/>
            </a:pPr>
            <a:r>
              <a:rPr lang="nl-NL" sz="1400" dirty="0"/>
              <a:t>Meer eigenaarschap op werkvloer</a:t>
            </a:r>
          </a:p>
          <a:p>
            <a:pPr marL="285750" indent="-285750">
              <a:buFont typeface="Arial" panose="020B0604020202020204" pitchFamily="34" charset="0"/>
              <a:buChar char="•"/>
            </a:pPr>
            <a:r>
              <a:rPr lang="nl-NL" sz="1400" dirty="0"/>
              <a:t>Meer regie over registratielast</a:t>
            </a:r>
          </a:p>
          <a:p>
            <a:pPr marL="285750" indent="-285750">
              <a:buFont typeface="Arial" panose="020B0604020202020204" pitchFamily="34" charset="0"/>
              <a:buChar char="•"/>
            </a:pPr>
            <a:endParaRPr lang="nl-NL" sz="1400" dirty="0"/>
          </a:p>
          <a:p>
            <a:endParaRPr lang="nl-NL" sz="1400" dirty="0"/>
          </a:p>
        </p:txBody>
      </p:sp>
    </p:spTree>
    <p:extLst>
      <p:ext uri="{BB962C8B-B14F-4D97-AF65-F5344CB8AC3E}">
        <p14:creationId xmlns:p14="http://schemas.microsoft.com/office/powerpoint/2010/main" val="3068094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Verbeterdoelen in klinieken</a:t>
            </a:r>
          </a:p>
        </p:txBody>
      </p:sp>
      <p:sp>
        <p:nvSpPr>
          <p:cNvPr id="3" name="Tijdelijke aanduiding voor inhoud 2"/>
          <p:cNvSpPr>
            <a:spLocks noGrp="1"/>
          </p:cNvSpPr>
          <p:nvPr>
            <p:ph idx="1"/>
          </p:nvPr>
        </p:nvSpPr>
        <p:spPr/>
        <p:txBody>
          <a:bodyPr>
            <a:normAutofit/>
          </a:bodyPr>
          <a:lstStyle/>
          <a:p>
            <a:endParaRPr lang="nl-NL" dirty="0"/>
          </a:p>
          <a:p>
            <a:r>
              <a:rPr lang="nl-NL" sz="1400" dirty="0"/>
              <a:t>Verbeterdoelen worden </a:t>
            </a:r>
            <a:r>
              <a:rPr lang="nl-NL" sz="1400" u="sng" dirty="0"/>
              <a:t>aangeleverd</a:t>
            </a:r>
            <a:r>
              <a:rPr lang="nl-NL" sz="1400" dirty="0"/>
              <a:t> door een aantal klinieken waar de inspectie accountgesprekken voert (deze klinieken krijgen een persoonlijke uitnodiging)</a:t>
            </a:r>
          </a:p>
          <a:p>
            <a:endParaRPr lang="nl-NL" sz="1400" dirty="0"/>
          </a:p>
          <a:p>
            <a:endParaRPr lang="nl-NL" sz="1400" dirty="0"/>
          </a:p>
          <a:p>
            <a:r>
              <a:rPr lang="nl-NL" sz="1400" dirty="0"/>
              <a:t>Wijze van aantonen realisatie vrij, maar wel objectief (aantoonbaar) en navolgbaar (onderbouwing met feiten)</a:t>
            </a:r>
          </a:p>
          <a:p>
            <a:endParaRPr lang="nl-NL" sz="1400" dirty="0"/>
          </a:p>
          <a:p>
            <a:endParaRPr lang="nl-NL" sz="1400" dirty="0"/>
          </a:p>
          <a:p>
            <a:r>
              <a:rPr lang="nl-NL" sz="1400" dirty="0"/>
              <a:t>In de Toezichtvragen MSZ worden toezichtvragen opgenomen m.b.t. onderwerpen uit verbeterdoelen voor klinieken die geen verbeterdoelen aanleveren</a:t>
            </a:r>
          </a:p>
          <a:p>
            <a:endParaRPr lang="nl-NL" sz="1400" dirty="0"/>
          </a:p>
          <a:p>
            <a:endParaRPr lang="nl-NL" sz="1400" dirty="0"/>
          </a:p>
          <a:p>
            <a:r>
              <a:rPr lang="nl-NL" sz="1400" dirty="0"/>
              <a:t>Verbeterdoelen zijn hoofdzakelijk ontwikkeld vanuit ziekenhuisperspectief. Daarom soms slechts een deel van verbeterdoel relevant voor kliniek </a:t>
            </a:r>
            <a:r>
              <a:rPr lang="nl-NL" sz="1400" dirty="0">
                <a:sym typeface="Wingdings" panose="05000000000000000000" pitchFamily="2" charset="2"/>
              </a:rPr>
              <a:t> </a:t>
            </a:r>
            <a:r>
              <a:rPr lang="nl-NL" sz="1400" dirty="0"/>
              <a:t>Handleiding en aanleverformulieren voor klinieken die een verbeterdoel moeten uitwerken </a:t>
            </a:r>
          </a:p>
          <a:p>
            <a:endParaRPr lang="nl-NL" sz="1400" dirty="0"/>
          </a:p>
          <a:p>
            <a:pPr marL="285750" lvl="0" indent="-285750">
              <a:buFont typeface="Arial" panose="020B0604020202020204" pitchFamily="34" charset="0"/>
              <a:buChar char="•"/>
            </a:pPr>
            <a:endParaRPr lang="nl-NL" sz="1400" dirty="0"/>
          </a:p>
          <a:p>
            <a:pPr marL="457200" lvl="1" indent="0">
              <a:buNone/>
            </a:pPr>
            <a:endParaRPr lang="nl-NL" sz="1400" dirty="0"/>
          </a:p>
          <a:p>
            <a:endParaRPr lang="nl-NL" dirty="0"/>
          </a:p>
        </p:txBody>
      </p:sp>
    </p:spTree>
    <p:extLst>
      <p:ext uri="{BB962C8B-B14F-4D97-AF65-F5344CB8AC3E}">
        <p14:creationId xmlns:p14="http://schemas.microsoft.com/office/powerpoint/2010/main" val="3251995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0E74B2-CBC5-ACA1-3654-D98B5565E97C}"/>
              </a:ext>
            </a:extLst>
          </p:cNvPr>
          <p:cNvSpPr>
            <a:spLocks noGrp="1"/>
          </p:cNvSpPr>
          <p:nvPr>
            <p:ph type="title"/>
          </p:nvPr>
        </p:nvSpPr>
        <p:spPr/>
        <p:txBody>
          <a:bodyPr/>
          <a:lstStyle/>
          <a:p>
            <a:r>
              <a:rPr lang="nl-NL" dirty="0"/>
              <a:t>Terugkoppeling verbeterdoelen </a:t>
            </a:r>
          </a:p>
        </p:txBody>
      </p:sp>
      <p:sp>
        <p:nvSpPr>
          <p:cNvPr id="3" name="Tijdelijke aanduiding voor inhoud 2">
            <a:extLst>
              <a:ext uri="{FF2B5EF4-FFF2-40B4-BE49-F238E27FC236}">
                <a16:creationId xmlns:a16="http://schemas.microsoft.com/office/drawing/2014/main" id="{52A9828B-5BBC-06ED-90CD-6C77218DC0BB}"/>
              </a:ext>
            </a:extLst>
          </p:cNvPr>
          <p:cNvSpPr>
            <a:spLocks noGrp="1"/>
          </p:cNvSpPr>
          <p:nvPr>
            <p:ph idx="1"/>
          </p:nvPr>
        </p:nvSpPr>
        <p:spPr/>
        <p:txBody>
          <a:bodyPr>
            <a:normAutofit/>
          </a:bodyPr>
          <a:lstStyle/>
          <a:p>
            <a:r>
              <a:rPr lang="nl-NL" sz="1400" dirty="0">
                <a:effectLst/>
                <a:latin typeface="Verdana" panose="020B0604030504040204" pitchFamily="34" charset="0"/>
                <a:ea typeface="Calibri" panose="020F0502020204030204" pitchFamily="34" charset="0"/>
                <a:cs typeface="Times New Roman" panose="02020603050405020304" pitchFamily="18" charset="0"/>
              </a:rPr>
              <a:t>Kern terugkoppeling van een verbeterdoel: beschrijving van de PDCA-cyclus ten aanzien van het thema van een verbeterdoel.</a:t>
            </a:r>
          </a:p>
          <a:p>
            <a:endParaRPr lang="nl-NL" sz="1400" dirty="0">
              <a:effectLst/>
              <a:latin typeface="Verdana" panose="020B0604030504040204" pitchFamily="34" charset="0"/>
              <a:ea typeface="Calibri" panose="020F0502020204030204" pitchFamily="34" charset="0"/>
              <a:cs typeface="Times New Roman" panose="02020603050405020304" pitchFamily="18" charset="0"/>
            </a:endParaRPr>
          </a:p>
          <a:p>
            <a:r>
              <a:rPr lang="nl-NL" sz="1400" dirty="0">
                <a:effectLst/>
                <a:latin typeface="Verdana" panose="020B0604030504040204" pitchFamily="34" charset="0"/>
                <a:ea typeface="Calibri" panose="020F0502020204030204" pitchFamily="34" charset="0"/>
                <a:cs typeface="Times New Roman" panose="02020603050405020304" pitchFamily="18" charset="0"/>
              </a:rPr>
              <a:t>De IGJ verwacht dat een particuliere kliniek de </a:t>
            </a:r>
            <a:r>
              <a:rPr lang="nl-NL" sz="1400" b="1" dirty="0">
                <a:effectLst/>
                <a:latin typeface="Verdana" panose="020B0604030504040204" pitchFamily="34" charset="0"/>
                <a:ea typeface="Calibri" panose="020F0502020204030204" pitchFamily="34" charset="0"/>
                <a:cs typeface="Times New Roman" panose="02020603050405020304" pitchFamily="18" charset="0"/>
              </a:rPr>
              <a:t>volgende 5 stappen per verbeterdoel </a:t>
            </a:r>
            <a:r>
              <a:rPr lang="nl-NL" sz="1400" dirty="0">
                <a:effectLst/>
                <a:latin typeface="Verdana" panose="020B0604030504040204" pitchFamily="34" charset="0"/>
                <a:ea typeface="Calibri" panose="020F0502020204030204" pitchFamily="34" charset="0"/>
                <a:cs typeface="Times New Roman" panose="02020603050405020304" pitchFamily="18" charset="0"/>
              </a:rPr>
              <a:t>beschrijft </a:t>
            </a:r>
            <a:endParaRPr lang="nl-NL" sz="1400" dirty="0">
              <a:ea typeface="Calibri" panose="020F0502020204030204" pitchFamily="34" charset="0"/>
              <a:cs typeface="Times New Roman" panose="02020603050405020304" pitchFamily="18" charset="0"/>
            </a:endParaRPr>
          </a:p>
          <a:p>
            <a:endParaRPr lang="nl-NL" sz="1400" b="1"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4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nl-NL" sz="1400" b="1" i="1" dirty="0">
                <a:effectLst/>
                <a:latin typeface="Verdana" panose="020B0604030504040204" pitchFamily="34" charset="0"/>
                <a:ea typeface="Calibri" panose="020F0502020204030204" pitchFamily="34" charset="0"/>
                <a:cs typeface="Times New Roman" panose="02020603050405020304" pitchFamily="18" charset="0"/>
              </a:rPr>
              <a:t>Hoe</a:t>
            </a:r>
            <a:r>
              <a:rPr lang="nl-NL" sz="1400" dirty="0">
                <a:effectLst/>
                <a:latin typeface="Verdana" panose="020B0604030504040204" pitchFamily="34" charset="0"/>
                <a:ea typeface="Calibri" panose="020F0502020204030204" pitchFamily="34" charset="0"/>
                <a:cs typeface="Times New Roman" panose="02020603050405020304" pitchFamily="18" charset="0"/>
              </a:rPr>
              <a:t> zijn de separate </a:t>
            </a:r>
            <a:r>
              <a:rPr lang="nl-NL" sz="1400" b="1" dirty="0">
                <a:effectLst/>
                <a:latin typeface="Verdana" panose="020B0604030504040204" pitchFamily="34" charset="0"/>
                <a:ea typeface="Calibri" panose="020F0502020204030204" pitchFamily="34" charset="0"/>
                <a:cs typeface="Times New Roman" panose="02020603050405020304" pitchFamily="18" charset="0"/>
              </a:rPr>
              <a:t>verbeter</a:t>
            </a:r>
            <a:r>
              <a:rPr lang="nl-NL" sz="1400" b="1" i="1" dirty="0">
                <a:effectLst/>
                <a:latin typeface="Verdana" panose="020B0604030504040204" pitchFamily="34" charset="0"/>
                <a:ea typeface="Calibri" panose="020F0502020204030204" pitchFamily="34" charset="0"/>
                <a:cs typeface="Times New Roman" panose="02020603050405020304" pitchFamily="18" charset="0"/>
              </a:rPr>
              <a:t>onderdelen</a:t>
            </a:r>
            <a:r>
              <a:rPr lang="nl-NL" sz="1400" i="1" dirty="0">
                <a:effectLst/>
                <a:latin typeface="Verdana" panose="020B0604030504040204" pitchFamily="34" charset="0"/>
                <a:ea typeface="Calibri" panose="020F0502020204030204" pitchFamily="34" charset="0"/>
                <a:cs typeface="Times New Roman" panose="02020603050405020304" pitchFamily="18" charset="0"/>
              </a:rPr>
              <a:t> </a:t>
            </a:r>
            <a:r>
              <a:rPr lang="nl-NL" sz="1400" dirty="0">
                <a:effectLst/>
                <a:latin typeface="Verdana" panose="020B0604030504040204" pitchFamily="34" charset="0"/>
                <a:ea typeface="Calibri" panose="020F0502020204030204" pitchFamily="34" charset="0"/>
                <a:cs typeface="Times New Roman" panose="02020603050405020304" pitchFamily="18" charset="0"/>
              </a:rPr>
              <a:t>(met hoofdletters in het verbeterdoel aangegeven)</a:t>
            </a:r>
            <a:r>
              <a:rPr lang="nl-NL" sz="1400" i="1" dirty="0">
                <a:effectLst/>
                <a:latin typeface="Verdana" panose="020B0604030504040204" pitchFamily="34" charset="0"/>
                <a:ea typeface="Calibri" panose="020F0502020204030204" pitchFamily="34" charset="0"/>
                <a:cs typeface="Times New Roman" panose="02020603050405020304" pitchFamily="18" charset="0"/>
              </a:rPr>
              <a:t> </a:t>
            </a:r>
            <a:r>
              <a:rPr lang="nl-NL" sz="1400" dirty="0">
                <a:effectLst/>
                <a:latin typeface="Verdana" panose="020B0604030504040204" pitchFamily="34" charset="0"/>
                <a:ea typeface="Calibri" panose="020F0502020204030204" pitchFamily="34" charset="0"/>
                <a:cs typeface="Times New Roman" panose="02020603050405020304" pitchFamily="18" charset="0"/>
              </a:rPr>
              <a:t>uit het verbeterdoel </a:t>
            </a:r>
            <a:r>
              <a:rPr lang="nl-NL" sz="1400" b="1" i="1" dirty="0">
                <a:effectLst/>
                <a:latin typeface="Verdana" panose="020B0604030504040204" pitchFamily="34" charset="0"/>
                <a:ea typeface="Calibri" panose="020F0502020204030204" pitchFamily="34" charset="0"/>
                <a:cs typeface="Times New Roman" panose="02020603050405020304" pitchFamily="18" charset="0"/>
              </a:rPr>
              <a:t>vormgegeven</a:t>
            </a:r>
            <a:r>
              <a:rPr lang="nl-NL" sz="1400" i="1" dirty="0">
                <a:effectLst/>
                <a:latin typeface="Verdana" panose="020B0604030504040204" pitchFamily="34" charset="0"/>
                <a:ea typeface="Calibri" panose="020F0502020204030204" pitchFamily="34" charset="0"/>
                <a:cs typeface="Times New Roman" panose="02020603050405020304" pitchFamily="18" charset="0"/>
              </a:rPr>
              <a:t>.</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Font typeface="+mj-lt"/>
              <a:buAutoNum type="alphaLcPeriod"/>
            </a:pPr>
            <a:r>
              <a:rPr lang="nl-NL" sz="1400" dirty="0">
                <a:effectLst/>
                <a:latin typeface="Verdana" panose="020B0604030504040204" pitchFamily="34" charset="0"/>
                <a:ea typeface="Calibri" panose="020F0502020204030204" pitchFamily="34" charset="0"/>
                <a:cs typeface="Times New Roman" panose="02020603050405020304" pitchFamily="18" charset="0"/>
              </a:rPr>
              <a:t>Bijvoorbeeld: Hoe is het systeem, organisatie, protocol vormgegeven/ wat houdt het in/ hoe is het georganiseerd etc.</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400" dirty="0">
              <a:effectLst/>
              <a:latin typeface="Verdana" panose="020B0604030504040204" pitchFamily="34" charset="0"/>
              <a:ea typeface="Calibri" panose="020F0502020204030204" pitchFamily="34" charset="0"/>
              <a:cs typeface="Times New Roman" panose="02020603050405020304" pitchFamily="18" charset="0"/>
            </a:endParaRPr>
          </a:p>
          <a:p>
            <a:r>
              <a:rPr lang="en-US" sz="1400" dirty="0" err="1">
                <a:effectLst/>
                <a:latin typeface="Verdana" panose="020B0604030504040204" pitchFamily="34" charset="0"/>
                <a:ea typeface="Calibri" panose="020F0502020204030204" pitchFamily="34" charset="0"/>
                <a:cs typeface="Times New Roman" panose="02020603050405020304" pitchFamily="18" charset="0"/>
              </a:rPr>
              <a:t>Voorbeel</a:t>
            </a:r>
            <a:r>
              <a:rPr lang="en-US" sz="1400" dirty="0" err="1">
                <a:ea typeface="Calibri" panose="020F0502020204030204" pitchFamily="34" charset="0"/>
                <a:cs typeface="Times New Roman" panose="02020603050405020304" pitchFamily="18" charset="0"/>
              </a:rPr>
              <a:t>d</a:t>
            </a:r>
            <a:r>
              <a:rPr lang="en-US" sz="1400" dirty="0">
                <a:ea typeface="Calibri" panose="020F0502020204030204" pitchFamily="34" charset="0"/>
                <a:cs typeface="Times New Roman" panose="02020603050405020304" pitchFamily="18" charset="0"/>
              </a:rPr>
              <a:t> </a:t>
            </a:r>
            <a:r>
              <a:rPr lang="en-US" sz="1400" dirty="0" err="1">
                <a:ea typeface="Calibri" panose="020F0502020204030204" pitchFamily="34" charset="0"/>
                <a:cs typeface="Times New Roman" panose="02020603050405020304" pitchFamily="18" charset="0"/>
              </a:rPr>
              <a:t>verbeteronderdelen</a:t>
            </a:r>
            <a:r>
              <a:rPr lang="en-US" sz="1400" dirty="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Pijnbeleid</a:t>
            </a:r>
            <a:r>
              <a:rPr lang="en-US" sz="1400" dirty="0">
                <a:effectLst/>
                <a:latin typeface="Verdana" panose="020B0604030504040204" pitchFamily="34" charset="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vastgelegd</a:t>
            </a:r>
            <a:r>
              <a:rPr lang="en-US" sz="1400" dirty="0">
                <a:effectLst/>
                <a:latin typeface="Verdana" panose="020B0604030504040204" pitchFamily="34" charset="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lokale</a:t>
            </a:r>
            <a:r>
              <a:rPr lang="en-US" sz="1400" dirty="0">
                <a:effectLst/>
                <a:latin typeface="Verdana" panose="020B0604030504040204" pitchFamily="34" charset="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pijnexpertise</a:t>
            </a:r>
            <a:r>
              <a:rPr lang="en-US" sz="1400" dirty="0">
                <a:effectLst/>
                <a:latin typeface="Verdana" panose="020B0604030504040204" pitchFamily="34" charset="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signaleringssysteem</a:t>
            </a:r>
            <a:r>
              <a:rPr lang="en-US" sz="1400" dirty="0">
                <a:effectLst/>
                <a:latin typeface="Verdana" panose="020B0604030504040204" pitchFamily="34" charset="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beheersen</a:t>
            </a:r>
            <a:r>
              <a:rPr lang="en-US" sz="1400" dirty="0">
                <a:effectLst/>
                <a:latin typeface="Verdana" panose="020B0604030504040204" pitchFamily="34" charset="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gebruik</a:t>
            </a:r>
            <a:r>
              <a:rPr lang="en-US" sz="1400" dirty="0">
                <a:effectLst/>
                <a:latin typeface="Verdana" panose="020B0604030504040204" pitchFamily="34" charset="0"/>
                <a:ea typeface="Calibri" panose="020F0502020204030204" pitchFamily="34" charset="0"/>
                <a:cs typeface="Times New Roman" panose="02020603050405020304" pitchFamily="18" charset="0"/>
              </a:rPr>
              <a:t> van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pijnmedicatie</a:t>
            </a:r>
            <a:r>
              <a:rPr lang="en-US" sz="1400" dirty="0">
                <a:effectLst/>
                <a:latin typeface="Verdana" panose="020B0604030504040204" pitchFamily="34" charset="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niet-farmacologische</a:t>
            </a:r>
            <a:r>
              <a:rPr lang="en-US" sz="1400" dirty="0">
                <a:effectLst/>
                <a:latin typeface="Verdana" panose="020B0604030504040204" pitchFamily="34" charset="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interventies</a:t>
            </a:r>
            <a:r>
              <a:rPr lang="en-US" sz="1400" dirty="0">
                <a:ea typeface="Calibri" panose="020F0502020204030204" pitchFamily="34" charset="0"/>
                <a:cs typeface="Times New Roman" panose="02020603050405020304" pitchFamily="18" charset="0"/>
              </a:rPr>
              <a:t> </a:t>
            </a:r>
          </a:p>
          <a:p>
            <a:endParaRPr lang="nl-NL"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endParaRPr lang="nl-NL"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0398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E37507-8628-5834-6FF2-0D41714705F1}"/>
              </a:ext>
            </a:extLst>
          </p:cNvPr>
          <p:cNvSpPr>
            <a:spLocks noGrp="1"/>
          </p:cNvSpPr>
          <p:nvPr>
            <p:ph type="title"/>
          </p:nvPr>
        </p:nvSpPr>
        <p:spPr/>
        <p:txBody>
          <a:bodyPr/>
          <a:lstStyle/>
          <a:p>
            <a:r>
              <a:rPr lang="nl-NL" dirty="0"/>
              <a:t>Terugkoppeling verbeterdoelen </a:t>
            </a:r>
          </a:p>
        </p:txBody>
      </p:sp>
      <p:sp>
        <p:nvSpPr>
          <p:cNvPr id="3" name="Tijdelijke aanduiding voor inhoud 2">
            <a:extLst>
              <a:ext uri="{FF2B5EF4-FFF2-40B4-BE49-F238E27FC236}">
                <a16:creationId xmlns:a16="http://schemas.microsoft.com/office/drawing/2014/main" id="{BAD7F432-098E-A9BB-18CD-434DFA50C488}"/>
              </a:ext>
            </a:extLst>
          </p:cNvPr>
          <p:cNvSpPr>
            <a:spLocks noGrp="1"/>
          </p:cNvSpPr>
          <p:nvPr>
            <p:ph idx="1"/>
          </p:nvPr>
        </p:nvSpPr>
        <p:spPr/>
        <p:txBody>
          <a:bodyPr>
            <a:normAutofit fontScale="92500"/>
          </a:bodyPr>
          <a:lstStyle/>
          <a:p>
            <a:pPr marL="342900" lvl="0" indent="-342900">
              <a:lnSpc>
                <a:spcPct val="107000"/>
              </a:lnSpc>
              <a:buFont typeface="+mj-lt"/>
              <a:buAutoNum type="arabicPeriod"/>
            </a:pPr>
            <a:endParaRPr lang="nl-NL" sz="1400" b="1" i="1" dirty="0">
              <a:effectLst/>
              <a:latin typeface="Verdana" panose="020B0604030504040204" pitchFamily="34" charset="0"/>
              <a:ea typeface="Calibri" panose="020F0502020204030204" pitchFamily="34" charset="0"/>
              <a:cs typeface="Times New Roman" panose="02020603050405020304" pitchFamily="18" charset="0"/>
            </a:endParaRPr>
          </a:p>
          <a:p>
            <a:pPr lvl="0">
              <a:lnSpc>
                <a:spcPct val="107000"/>
              </a:lnSpc>
            </a:pPr>
            <a:r>
              <a:rPr lang="nl-NL" sz="1400" i="1" dirty="0">
                <a:ea typeface="Calibri" panose="020F0502020204030204" pitchFamily="34" charset="0"/>
                <a:cs typeface="Times New Roman" panose="02020603050405020304" pitchFamily="18" charset="0"/>
              </a:rPr>
              <a:t>2. </a:t>
            </a:r>
            <a:r>
              <a:rPr lang="nl-NL" sz="1400" b="1" i="1" dirty="0">
                <a:effectLst/>
                <a:latin typeface="Verdana" panose="020B0604030504040204" pitchFamily="34" charset="0"/>
                <a:ea typeface="Calibri" panose="020F0502020204030204" pitchFamily="34" charset="0"/>
                <a:cs typeface="Times New Roman" panose="02020603050405020304" pitchFamily="18" charset="0"/>
              </a:rPr>
              <a:t>Op</a:t>
            </a:r>
            <a:r>
              <a:rPr lang="nl-NL" sz="1400" i="1" dirty="0">
                <a:effectLst/>
                <a:latin typeface="Verdana" panose="020B0604030504040204" pitchFamily="34" charset="0"/>
                <a:ea typeface="Calibri" panose="020F0502020204030204" pitchFamily="34" charset="0"/>
                <a:cs typeface="Times New Roman" panose="02020603050405020304" pitchFamily="18" charset="0"/>
              </a:rPr>
              <a:t> </a:t>
            </a:r>
            <a:r>
              <a:rPr lang="nl-NL" sz="1400" b="1" i="1" dirty="0">
                <a:effectLst/>
                <a:latin typeface="Verdana" panose="020B0604030504040204" pitchFamily="34" charset="0"/>
                <a:ea typeface="Calibri" panose="020F0502020204030204" pitchFamily="34" charset="0"/>
                <a:cs typeface="Times New Roman" panose="02020603050405020304" pitchFamily="18" charset="0"/>
              </a:rPr>
              <a:t>welke wijze</a:t>
            </a:r>
            <a:r>
              <a:rPr lang="nl-NL" sz="1400" dirty="0">
                <a:effectLst/>
                <a:latin typeface="Verdana" panose="020B0604030504040204" pitchFamily="34" charset="0"/>
                <a:ea typeface="Calibri" panose="020F0502020204030204" pitchFamily="34" charset="0"/>
                <a:cs typeface="Times New Roman" panose="02020603050405020304" pitchFamily="18" charset="0"/>
              </a:rPr>
              <a:t> </a:t>
            </a:r>
            <a:r>
              <a:rPr lang="nl-NL" sz="1400" b="1" i="1" dirty="0">
                <a:effectLst/>
                <a:latin typeface="Verdana" panose="020B0604030504040204" pitchFamily="34" charset="0"/>
                <a:ea typeface="Calibri" panose="020F0502020204030204" pitchFamily="34" charset="0"/>
                <a:cs typeface="Times New Roman" panose="02020603050405020304" pitchFamily="18" charset="0"/>
              </a:rPr>
              <a:t>analyseert</a:t>
            </a:r>
            <a:r>
              <a:rPr lang="nl-NL" sz="1400" dirty="0">
                <a:effectLst/>
                <a:latin typeface="Verdana" panose="020B0604030504040204" pitchFamily="34" charset="0"/>
                <a:ea typeface="Calibri" panose="020F0502020204030204" pitchFamily="34" charset="0"/>
                <a:cs typeface="Times New Roman" panose="02020603050405020304" pitchFamily="18" charset="0"/>
              </a:rPr>
              <a:t> en beoordeelt de instelling de verbeter</a:t>
            </a:r>
            <a:r>
              <a:rPr lang="nl-NL" sz="1400" i="1" dirty="0">
                <a:effectLst/>
                <a:latin typeface="Verdana" panose="020B0604030504040204" pitchFamily="34" charset="0"/>
                <a:ea typeface="Calibri" panose="020F0502020204030204" pitchFamily="34" charset="0"/>
                <a:cs typeface="Times New Roman" panose="02020603050405020304" pitchFamily="18" charset="0"/>
              </a:rPr>
              <a:t>onderdelen</a:t>
            </a:r>
            <a:r>
              <a:rPr lang="nl-NL" sz="1400" dirty="0">
                <a:effectLst/>
                <a:latin typeface="Verdana" panose="020B0604030504040204" pitchFamily="34" charset="0"/>
                <a:ea typeface="Calibri" panose="020F0502020204030204" pitchFamily="34" charset="0"/>
                <a:cs typeface="Times New Roman" panose="02020603050405020304" pitchFamily="18" charset="0"/>
              </a:rPr>
              <a:t> uit het verbeterdoel.</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Font typeface="+mj-lt"/>
              <a:buAutoNum type="alphaLcPeriod"/>
            </a:pPr>
            <a:r>
              <a:rPr lang="nl-NL" sz="1400" dirty="0">
                <a:effectLst/>
                <a:latin typeface="Verdana" panose="020B0604030504040204" pitchFamily="34" charset="0"/>
                <a:ea typeface="Calibri" panose="020F0502020204030204" pitchFamily="34" charset="0"/>
                <a:cs typeface="Times New Roman" panose="02020603050405020304" pitchFamily="18" charset="0"/>
              </a:rPr>
              <a:t>Bijvoorbeeld: Door middel van audits, dossieronderzoek, digitale (automatische) registraties, enquêtes, indicatoren, patiënttracer, interviews etc.</a:t>
            </a:r>
          </a:p>
          <a:p>
            <a:pPr marL="457200" lvl="1" indent="0">
              <a:lnSpc>
                <a:spcPct val="107000"/>
              </a:lnSpc>
              <a:spcAft>
                <a:spcPts val="800"/>
              </a:spcAft>
              <a:buNone/>
            </a:pPr>
            <a:r>
              <a:rPr lang="en-US" sz="1400" dirty="0">
                <a:effectLst/>
                <a:latin typeface="Verdana" panose="020B0604030504040204" pitchFamily="34" charset="0"/>
                <a:ea typeface="Calibri" panose="020F0502020204030204" pitchFamily="34" charset="0"/>
                <a:cs typeface="Times New Roman" panose="02020603050405020304" pitchFamily="18" charset="0"/>
              </a:rPr>
              <a:t>BV: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Pijnbeleid</a:t>
            </a:r>
            <a:r>
              <a:rPr lang="en-US" sz="1400" dirty="0">
                <a:effectLst/>
                <a:latin typeface="Verdana" panose="020B0604030504040204" pitchFamily="34" charset="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vastgelegd</a:t>
            </a:r>
            <a:r>
              <a:rPr lang="en-US" sz="1400" dirty="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lokale</a:t>
            </a:r>
            <a:r>
              <a:rPr lang="en-US" sz="1400" dirty="0">
                <a:effectLst/>
                <a:latin typeface="Verdana" panose="020B0604030504040204" pitchFamily="34" charset="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pijnexpertise</a:t>
            </a:r>
            <a:r>
              <a:rPr lang="en-US" sz="1400" dirty="0">
                <a:effectLst/>
                <a:latin typeface="Verdana" panose="020B0604030504040204" pitchFamily="34" charset="0"/>
                <a:ea typeface="Calibri" panose="020F0502020204030204" pitchFamily="34" charset="0"/>
                <a:cs typeface="Times New Roman" panose="02020603050405020304" pitchFamily="18" charset="0"/>
              </a:rPr>
              <a:t>, </a:t>
            </a:r>
            <a:r>
              <a:rPr lang="en-US" sz="1400" dirty="0" err="1">
                <a:effectLst/>
                <a:latin typeface="Verdana" panose="020B0604030504040204" pitchFamily="34" charset="0"/>
                <a:ea typeface="Calibri" panose="020F0502020204030204" pitchFamily="34" charset="0"/>
                <a:cs typeface="Times New Roman" panose="02020603050405020304" pitchFamily="18" charset="0"/>
              </a:rPr>
              <a:t>signaleringssysteem</a:t>
            </a:r>
            <a:endParaRPr lang="nl-NL" sz="1400" dirty="0">
              <a:effectLst/>
              <a:latin typeface="Verdana" panose="020B0604030504040204" pitchFamily="34" charset="0"/>
              <a:ea typeface="Calibri" panose="020F0502020204030204" pitchFamily="34" charset="0"/>
              <a:cs typeface="Times New Roman" panose="02020603050405020304" pitchFamily="18" charset="0"/>
            </a:endParaRPr>
          </a:p>
          <a:p>
            <a:pPr lvl="0">
              <a:lnSpc>
                <a:spcPct val="107000"/>
              </a:lnSpc>
            </a:pPr>
            <a:r>
              <a:rPr lang="nl-NL" sz="1400" dirty="0">
                <a:effectLst/>
                <a:latin typeface="Verdana" panose="020B0604030504040204" pitchFamily="34" charset="0"/>
                <a:ea typeface="Calibri" panose="020F0502020204030204" pitchFamily="34" charset="0"/>
                <a:cs typeface="Times New Roman" panose="02020603050405020304" pitchFamily="18" charset="0"/>
              </a:rPr>
              <a:t>3. Wat zijn de </a:t>
            </a:r>
            <a:r>
              <a:rPr lang="nl-NL" sz="1400" b="1" i="1" dirty="0">
                <a:effectLst/>
                <a:latin typeface="Verdana" panose="020B0604030504040204" pitchFamily="34" charset="0"/>
                <a:ea typeface="Calibri" panose="020F0502020204030204" pitchFamily="34" charset="0"/>
                <a:cs typeface="Times New Roman" panose="02020603050405020304" pitchFamily="18" charset="0"/>
              </a:rPr>
              <a:t>concrete uitkomsten/ resultaten</a:t>
            </a:r>
            <a:r>
              <a:rPr lang="nl-NL" sz="1400" dirty="0">
                <a:effectLst/>
                <a:latin typeface="Verdana" panose="020B0604030504040204" pitchFamily="34" charset="0"/>
                <a:ea typeface="Calibri" panose="020F0502020204030204" pitchFamily="34" charset="0"/>
                <a:cs typeface="Times New Roman" panose="02020603050405020304" pitchFamily="18" charset="0"/>
              </a:rPr>
              <a:t> (objectieve feiten) van deze analyses.</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Font typeface="+mj-lt"/>
              <a:buAutoNum type="alphaLcPeriod"/>
            </a:pPr>
            <a:r>
              <a:rPr lang="nl-NL" sz="1400" dirty="0">
                <a:effectLst/>
                <a:latin typeface="Verdana" panose="020B0604030504040204" pitchFamily="34" charset="0"/>
                <a:ea typeface="Calibri" panose="020F0502020204030204" pitchFamily="34" charset="0"/>
                <a:cs typeface="Times New Roman" panose="02020603050405020304" pitchFamily="18" charset="0"/>
              </a:rPr>
              <a:t>Bijvoorbeeld: Als er in een verbeteronderdeel een protocol wordt gevraagd, kunnen bij de concrete uitkomsten bijvoorbeeld cijfers over de naleving van het protocol of uitkomsten van een evaluatie van een protocol worden beschreven. Deze cijfers kunnen worden verkregen uit de methoden genoemd bij stap 2. Als er in een verbeteronderdeel wordt gevraagd om een systeem, organisatie of beleid te implementeren, kunnen bij de concrete uitkomsten bijvoorbeeld cijfers over het functioneren of effecten van dit systeem, organisatie of beleid worden beschreven. Deze cijfers kunnen worden verkregen uit de methoden genoemd bij stap 2.</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07000"/>
              </a:lnSpc>
              <a:spcAft>
                <a:spcPts val="800"/>
              </a:spcAft>
              <a:buNone/>
            </a:pP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spTree>
    <p:extLst>
      <p:ext uri="{BB962C8B-B14F-4D97-AF65-F5344CB8AC3E}">
        <p14:creationId xmlns:p14="http://schemas.microsoft.com/office/powerpoint/2010/main" val="21025040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31392D-5FD0-9FFE-A143-9B8600F1C039}"/>
              </a:ext>
            </a:extLst>
          </p:cNvPr>
          <p:cNvSpPr>
            <a:spLocks noGrp="1"/>
          </p:cNvSpPr>
          <p:nvPr>
            <p:ph type="title"/>
          </p:nvPr>
        </p:nvSpPr>
        <p:spPr/>
        <p:txBody>
          <a:bodyPr/>
          <a:lstStyle/>
          <a:p>
            <a:r>
              <a:rPr lang="nl-NL" dirty="0"/>
              <a:t>Terugkoppeling verbeterdoelen </a:t>
            </a:r>
          </a:p>
        </p:txBody>
      </p:sp>
      <p:sp>
        <p:nvSpPr>
          <p:cNvPr id="3" name="Tijdelijke aanduiding voor inhoud 2">
            <a:extLst>
              <a:ext uri="{FF2B5EF4-FFF2-40B4-BE49-F238E27FC236}">
                <a16:creationId xmlns:a16="http://schemas.microsoft.com/office/drawing/2014/main" id="{2AEDEAF4-4179-29A8-6726-78745F424412}"/>
              </a:ext>
            </a:extLst>
          </p:cNvPr>
          <p:cNvSpPr>
            <a:spLocks noGrp="1"/>
          </p:cNvSpPr>
          <p:nvPr>
            <p:ph idx="1"/>
          </p:nvPr>
        </p:nvSpPr>
        <p:spPr/>
        <p:txBody>
          <a:bodyPr/>
          <a:lstStyle/>
          <a:p>
            <a:pPr lvl="0">
              <a:lnSpc>
                <a:spcPct val="107000"/>
              </a:lnSpc>
            </a:pPr>
            <a:endParaRPr lang="nl-NL" sz="1400" dirty="0">
              <a:effectLst/>
              <a:latin typeface="Verdana" panose="020B0604030504040204" pitchFamily="34" charset="0"/>
              <a:ea typeface="Calibri" panose="020F0502020204030204" pitchFamily="34" charset="0"/>
              <a:cs typeface="Times New Roman" panose="02020603050405020304" pitchFamily="18" charset="0"/>
            </a:endParaRPr>
          </a:p>
          <a:p>
            <a:pPr lvl="0">
              <a:lnSpc>
                <a:spcPct val="107000"/>
              </a:lnSpc>
            </a:pPr>
            <a:r>
              <a:rPr lang="nl-NL" sz="1400" dirty="0">
                <a:effectLst/>
                <a:latin typeface="Verdana" panose="020B0604030504040204" pitchFamily="34" charset="0"/>
                <a:ea typeface="Calibri" panose="020F0502020204030204" pitchFamily="34" charset="0"/>
                <a:cs typeface="Times New Roman" panose="02020603050405020304" pitchFamily="18" charset="0"/>
              </a:rPr>
              <a:t>4. Wat zijn de (eventuele)</a:t>
            </a:r>
            <a:r>
              <a:rPr lang="nl-NL" sz="1400" b="1" i="1" dirty="0">
                <a:effectLst/>
                <a:latin typeface="Verdana" panose="020B0604030504040204" pitchFamily="34" charset="0"/>
                <a:ea typeface="Calibri" panose="020F0502020204030204" pitchFamily="34" charset="0"/>
                <a:cs typeface="Times New Roman" panose="02020603050405020304" pitchFamily="18" charset="0"/>
              </a:rPr>
              <a:t> verbetermaatregelen</a:t>
            </a:r>
            <a:r>
              <a:rPr lang="nl-NL" sz="1400" dirty="0">
                <a:effectLst/>
                <a:latin typeface="Verdana" panose="020B0604030504040204" pitchFamily="34" charset="0"/>
                <a:ea typeface="Calibri" panose="020F0502020204030204" pitchFamily="34" charset="0"/>
                <a:cs typeface="Times New Roman" panose="02020603050405020304" pitchFamily="18" charset="0"/>
              </a:rPr>
              <a:t> die zijn geformuleerd naar aanleiding van bovenbedoelde analysemethoden (bij stap 2) en </a:t>
            </a:r>
            <a:r>
              <a:rPr lang="nl-NL" sz="1400" b="1" i="1" dirty="0">
                <a:effectLst/>
                <a:latin typeface="Verdana" panose="020B0604030504040204" pitchFamily="34" charset="0"/>
                <a:ea typeface="Calibri" panose="020F0502020204030204" pitchFamily="34" charset="0"/>
                <a:cs typeface="Times New Roman" panose="02020603050405020304" pitchFamily="18" charset="0"/>
              </a:rPr>
              <a:t>op welke concrete uitkomsten</a:t>
            </a:r>
            <a:r>
              <a:rPr lang="nl-NL" sz="1400" dirty="0">
                <a:effectLst/>
                <a:latin typeface="Verdana" panose="020B0604030504040204" pitchFamily="34" charset="0"/>
                <a:ea typeface="Calibri" panose="020F0502020204030204" pitchFamily="34" charset="0"/>
                <a:cs typeface="Times New Roman" panose="02020603050405020304" pitchFamily="18" charset="0"/>
              </a:rPr>
              <a:t> (bij stap 3) zijn deze verbetermaatregelen gebaseerd. Deze verbetermaatregelen moeten concreet (specifiek, meetbaar, tijdgebonden) worden geformuleerd en worden gekoppeld aan een eigenaar.</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endParaRPr lang="nl-NL" sz="1400" dirty="0">
              <a:effectLst/>
              <a:latin typeface="Verdana" panose="020B0604030504040204" pitchFamily="34" charset="0"/>
              <a:ea typeface="Calibri" panose="020F0502020204030204" pitchFamily="34" charset="0"/>
              <a:cs typeface="Times New Roman" panose="02020603050405020304" pitchFamily="18" charset="0"/>
            </a:endParaRPr>
          </a:p>
          <a:p>
            <a:pPr lvl="0">
              <a:lnSpc>
                <a:spcPct val="107000"/>
              </a:lnSpc>
              <a:spcAft>
                <a:spcPts val="800"/>
              </a:spcAft>
            </a:pPr>
            <a:r>
              <a:rPr lang="nl-NL" sz="1400" dirty="0">
                <a:effectLst/>
                <a:latin typeface="Verdana" panose="020B0604030504040204" pitchFamily="34" charset="0"/>
                <a:ea typeface="Calibri" panose="020F0502020204030204" pitchFamily="34" charset="0"/>
                <a:cs typeface="Times New Roman" panose="02020603050405020304" pitchFamily="18" charset="0"/>
              </a:rPr>
              <a:t>5. Hoe wordt het effect van de eventuele</a:t>
            </a:r>
            <a:r>
              <a:rPr lang="nl-NL" sz="1400" b="1" i="1" dirty="0">
                <a:effectLst/>
                <a:latin typeface="Verdana" panose="020B0604030504040204" pitchFamily="34" charset="0"/>
                <a:ea typeface="Calibri" panose="020F0502020204030204" pitchFamily="34" charset="0"/>
                <a:cs typeface="Times New Roman" panose="02020603050405020304" pitchFamily="18" charset="0"/>
              </a:rPr>
              <a:t> verbetermaatregelen gemeten </a:t>
            </a:r>
            <a:r>
              <a:rPr lang="nl-NL" sz="1400" dirty="0">
                <a:effectLst/>
                <a:latin typeface="Verdana" panose="020B0604030504040204" pitchFamily="34" charset="0"/>
                <a:ea typeface="Calibri" panose="020F0502020204030204" pitchFamily="34" charset="0"/>
                <a:cs typeface="Times New Roman" panose="02020603050405020304" pitchFamily="18" charset="0"/>
              </a:rPr>
              <a:t>en wat is het concrete streefniveau.</a:t>
            </a:r>
            <a:endParaRPr lang="nl-NL"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spTree>
    <p:extLst>
      <p:ext uri="{BB962C8B-B14F-4D97-AF65-F5344CB8AC3E}">
        <p14:creationId xmlns:p14="http://schemas.microsoft.com/office/powerpoint/2010/main" val="430466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EA41B45-E683-FB4E-315F-31A0B24DFADF}"/>
              </a:ext>
            </a:extLst>
          </p:cNvPr>
          <p:cNvSpPr>
            <a:spLocks noGrp="1"/>
          </p:cNvSpPr>
          <p:nvPr>
            <p:ph type="title"/>
          </p:nvPr>
        </p:nvSpPr>
        <p:spPr/>
        <p:txBody>
          <a:bodyPr/>
          <a:lstStyle/>
          <a:p>
            <a:r>
              <a:rPr lang="nl-NL" dirty="0"/>
              <a:t>Kennisuitwisseling</a:t>
            </a:r>
          </a:p>
        </p:txBody>
      </p:sp>
      <p:sp>
        <p:nvSpPr>
          <p:cNvPr id="3" name="Tijdelijke aanduiding voor inhoud 2">
            <a:extLst>
              <a:ext uri="{FF2B5EF4-FFF2-40B4-BE49-F238E27FC236}">
                <a16:creationId xmlns:a16="http://schemas.microsoft.com/office/drawing/2014/main" id="{42756582-2EAE-0F17-31F6-23579EC63DC3}"/>
              </a:ext>
            </a:extLst>
          </p:cNvPr>
          <p:cNvSpPr>
            <a:spLocks noGrp="1"/>
          </p:cNvSpPr>
          <p:nvPr>
            <p:ph idx="1"/>
          </p:nvPr>
        </p:nvSpPr>
        <p:spPr>
          <a:xfrm>
            <a:off x="368300" y="2642225"/>
            <a:ext cx="7858180" cy="4273580"/>
          </a:xfrm>
        </p:spPr>
        <p:txBody>
          <a:bodyPr/>
          <a:lstStyle/>
          <a:p>
            <a:r>
              <a:rPr lang="nl-NL" dirty="0" err="1"/>
              <a:t>Good</a:t>
            </a:r>
            <a:r>
              <a:rPr lang="nl-NL" dirty="0"/>
              <a:t> </a:t>
            </a:r>
            <a:r>
              <a:rPr lang="nl-NL" dirty="0" err="1"/>
              <a:t>practice</a:t>
            </a:r>
            <a:r>
              <a:rPr lang="nl-NL" dirty="0"/>
              <a:t>: Park Medisch Centrum</a:t>
            </a:r>
          </a:p>
        </p:txBody>
      </p:sp>
    </p:spTree>
    <p:extLst>
      <p:ext uri="{BB962C8B-B14F-4D97-AF65-F5344CB8AC3E}">
        <p14:creationId xmlns:p14="http://schemas.microsoft.com/office/powerpoint/2010/main" val="847330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CACE71-145C-9295-A168-1AA8CFDF7980}"/>
              </a:ext>
            </a:extLst>
          </p:cNvPr>
          <p:cNvSpPr>
            <a:spLocks noGrp="1"/>
          </p:cNvSpPr>
          <p:nvPr>
            <p:ph type="title"/>
          </p:nvPr>
        </p:nvSpPr>
        <p:spPr/>
        <p:txBody>
          <a:bodyPr>
            <a:normAutofit fontScale="90000"/>
          </a:bodyPr>
          <a:lstStyle/>
          <a:p>
            <a:r>
              <a:rPr lang="nl-NL" dirty="0"/>
              <a:t>Terugkoppeling verbeterdoelen</a:t>
            </a:r>
            <a:br>
              <a:rPr lang="nl-NL" dirty="0"/>
            </a:br>
            <a:r>
              <a:rPr lang="nl-NL" sz="1800" dirty="0"/>
              <a:t>voorbeeld valpreventie met aanleverformulier</a:t>
            </a:r>
          </a:p>
        </p:txBody>
      </p:sp>
      <p:sp>
        <p:nvSpPr>
          <p:cNvPr id="3" name="Tijdelijke aanduiding voor inhoud 2">
            <a:extLst>
              <a:ext uri="{FF2B5EF4-FFF2-40B4-BE49-F238E27FC236}">
                <a16:creationId xmlns:a16="http://schemas.microsoft.com/office/drawing/2014/main" id="{BCAF98F9-ACCA-C809-09E5-1A3BECE2626E}"/>
              </a:ext>
            </a:extLst>
          </p:cNvPr>
          <p:cNvSpPr>
            <a:spLocks noGrp="1"/>
          </p:cNvSpPr>
          <p:nvPr>
            <p:ph idx="1"/>
          </p:nvPr>
        </p:nvSpPr>
        <p:spPr/>
        <p:txBody>
          <a:bodyPr>
            <a:normAutofit/>
          </a:bodyPr>
          <a:lstStyle/>
          <a:p>
            <a:pPr>
              <a:lnSpc>
                <a:spcPct val="107000"/>
              </a:lnSpc>
              <a:spcAft>
                <a:spcPts val="800"/>
              </a:spcAft>
            </a:pPr>
            <a:endParaRPr lang="nl-NL" sz="1400" u="sng" dirty="0">
              <a:effectLst/>
              <a:latin typeface="Verdana" panose="020B060403050404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400" u="sng" dirty="0">
                <a:effectLst/>
                <a:latin typeface="Verdana" panose="020B0604030504040204" pitchFamily="34" charset="0"/>
                <a:ea typeface="Calibri" panose="020F0502020204030204" pitchFamily="34" charset="0"/>
                <a:cs typeface="Times New Roman" panose="02020603050405020304" pitchFamily="18" charset="0"/>
              </a:rPr>
              <a:t>Voor wie</a:t>
            </a:r>
            <a:endParaRPr lang="nl-NL" sz="1400" dirty="0">
              <a:effectLst/>
              <a:latin typeface="Verdana" panose="020B060403050404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400" dirty="0">
                <a:effectLst/>
                <a:latin typeface="Verdana" panose="020B0604030504040204" pitchFamily="34" charset="0"/>
                <a:ea typeface="Calibri" panose="020F0502020204030204" pitchFamily="34" charset="0"/>
                <a:cs typeface="Times New Roman" panose="02020603050405020304" pitchFamily="18" charset="0"/>
              </a:rPr>
              <a:t>Dit verbeterdoel hoeft alleen aangeleverd te worden door instellingen die operatieve zorg leveren in dagbehandeling of met klinische opname.</a:t>
            </a:r>
          </a:p>
          <a:p>
            <a:pPr>
              <a:lnSpc>
                <a:spcPct val="107000"/>
              </a:lnSpc>
              <a:spcAft>
                <a:spcPts val="800"/>
              </a:spcAft>
            </a:pPr>
            <a:r>
              <a:rPr lang="nl-NL" sz="1400" u="sng" dirty="0">
                <a:effectLst/>
                <a:latin typeface="Verdana" panose="020B0604030504040204" pitchFamily="34" charset="0"/>
                <a:ea typeface="Calibri" panose="020F0502020204030204" pitchFamily="34" charset="0"/>
                <a:cs typeface="Times New Roman" panose="02020603050405020304" pitchFamily="18" charset="0"/>
              </a:rPr>
              <a:t>Inhoudelijke verbeteronderdelen</a:t>
            </a:r>
            <a:endParaRPr lang="nl-NL" sz="1400" dirty="0">
              <a:effectLst/>
              <a:latin typeface="Verdana" panose="020B060403050404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400" dirty="0">
                <a:effectLst/>
                <a:latin typeface="Verdana" panose="020B0604030504040204" pitchFamily="34" charset="0"/>
                <a:ea typeface="Calibri" panose="020F0502020204030204" pitchFamily="34" charset="0"/>
                <a:cs typeface="Times New Roman" panose="02020603050405020304" pitchFamily="18" charset="0"/>
              </a:rPr>
              <a:t>De inspectie verwacht dat de instelling in de terugkoppeling over het verbeterdoel informatie aanlevert waaruit minimaal blijkt dat:</a:t>
            </a:r>
          </a:p>
          <a:p>
            <a:pPr>
              <a:lnSpc>
                <a:spcPct val="107000"/>
              </a:lnSpc>
              <a:spcAft>
                <a:spcPts val="800"/>
              </a:spcAft>
            </a:pPr>
            <a:r>
              <a:rPr lang="nl-NL" sz="1400" dirty="0">
                <a:effectLst/>
                <a:latin typeface="Verdana" panose="020B0604030504040204" pitchFamily="34" charset="0"/>
                <a:ea typeface="Calibri" panose="020F0502020204030204" pitchFamily="34" charset="0"/>
                <a:cs typeface="Times New Roman" panose="02020603050405020304" pitchFamily="18" charset="0"/>
              </a:rPr>
              <a:t>1. De instelling een valrisicobeoordeling bij opname toepast en heeft vastgelegd hoe met dit risico wordt omgegaan.</a:t>
            </a:r>
          </a:p>
          <a:p>
            <a:endParaRPr lang="nl-NL" dirty="0"/>
          </a:p>
        </p:txBody>
      </p:sp>
    </p:spTree>
    <p:extLst>
      <p:ext uri="{BB962C8B-B14F-4D97-AF65-F5344CB8AC3E}">
        <p14:creationId xmlns:p14="http://schemas.microsoft.com/office/powerpoint/2010/main" val="4281462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Tijdelijke aanduiding voor inhoud 6">
            <a:extLst>
              <a:ext uri="{FF2B5EF4-FFF2-40B4-BE49-F238E27FC236}">
                <a16:creationId xmlns:a16="http://schemas.microsoft.com/office/drawing/2014/main" id="{76A3462D-DBDF-9831-C580-62832F0231EC}"/>
              </a:ext>
            </a:extLst>
          </p:cNvPr>
          <p:cNvPicPr>
            <a:picLocks noGrp="1" noChangeAspect="1"/>
          </p:cNvPicPr>
          <p:nvPr>
            <p:ph idx="1"/>
          </p:nvPr>
        </p:nvPicPr>
        <p:blipFill>
          <a:blip r:embed="rId3"/>
          <a:stretch>
            <a:fillRect/>
          </a:stretch>
        </p:blipFill>
        <p:spPr>
          <a:xfrm>
            <a:off x="683568" y="1412776"/>
            <a:ext cx="7268589" cy="3172268"/>
          </a:xfrm>
        </p:spPr>
      </p:pic>
    </p:spTree>
    <p:extLst>
      <p:ext uri="{BB962C8B-B14F-4D97-AF65-F5344CB8AC3E}">
        <p14:creationId xmlns:p14="http://schemas.microsoft.com/office/powerpoint/2010/main" val="1219866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167DF1-3E7C-ABC3-3E10-8F3CB7D9957A}"/>
              </a:ext>
            </a:extLst>
          </p:cNvPr>
          <p:cNvSpPr>
            <a:spLocks noGrp="1"/>
          </p:cNvSpPr>
          <p:nvPr>
            <p:ph type="title"/>
          </p:nvPr>
        </p:nvSpPr>
        <p:spPr>
          <a:xfrm>
            <a:off x="381000" y="1196752"/>
            <a:ext cx="7847038" cy="720080"/>
          </a:xfrm>
        </p:spPr>
        <p:txBody>
          <a:bodyPr>
            <a:normAutofit fontScale="90000"/>
          </a:bodyPr>
          <a:lstStyle/>
          <a:p>
            <a:r>
              <a:rPr lang="nl-NL" sz="2900" dirty="0">
                <a:effectLst/>
                <a:cs typeface="Times New Roman" panose="02020603050405020304" pitchFamily="18" charset="0"/>
              </a:rPr>
              <a:t>Verbeteronderdeel 1– voorbeeld valpreventie bij ouderen</a:t>
            </a:r>
            <a:br>
              <a:rPr lang="nl-NL" sz="2800" dirty="0">
                <a:effectLst/>
                <a:cs typeface="Times New Roman" panose="02020603050405020304" pitchFamily="18" charset="0"/>
              </a:rPr>
            </a:br>
            <a:endParaRPr lang="nl-NL" dirty="0"/>
          </a:p>
        </p:txBody>
      </p:sp>
      <p:sp>
        <p:nvSpPr>
          <p:cNvPr id="3" name="Tijdelijke aanduiding voor inhoud 2">
            <a:extLst>
              <a:ext uri="{FF2B5EF4-FFF2-40B4-BE49-F238E27FC236}">
                <a16:creationId xmlns:a16="http://schemas.microsoft.com/office/drawing/2014/main" id="{4850D510-0B8C-717A-6EAA-5642782D2442}"/>
              </a:ext>
            </a:extLst>
          </p:cNvPr>
          <p:cNvSpPr>
            <a:spLocks noGrp="1"/>
          </p:cNvSpPr>
          <p:nvPr>
            <p:ph idx="1"/>
          </p:nvPr>
        </p:nvSpPr>
        <p:spPr>
          <a:xfrm>
            <a:off x="179512" y="1181148"/>
            <a:ext cx="8048526" cy="5128172"/>
          </a:xfrm>
        </p:spPr>
        <p:txBody>
          <a:bodyPr>
            <a:normAutofit/>
          </a:bodyPr>
          <a:lstStyle/>
          <a:p>
            <a:endParaRPr lang="nl-NL" sz="1800" b="1"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i="1" dirty="0">
              <a:ea typeface="Calibri" panose="020F0502020204030204" pitchFamily="34" charset="0"/>
              <a:cs typeface="Times New Roman" panose="02020603050405020304" pitchFamily="18" charset="0"/>
            </a:endParaRPr>
          </a:p>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i="1" dirty="0">
              <a:ea typeface="Calibri" panose="020F0502020204030204" pitchFamily="34" charset="0"/>
              <a:cs typeface="Times New Roman" panose="02020603050405020304" pitchFamily="18" charset="0"/>
            </a:endParaRPr>
          </a:p>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endParaRPr lang="nl-NL" dirty="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a:p>
            <a:endParaRPr lang="nl-NL" dirty="0"/>
          </a:p>
          <a:p>
            <a:endParaRPr lang="nl-NL" dirty="0"/>
          </a:p>
        </p:txBody>
      </p:sp>
      <p:pic>
        <p:nvPicPr>
          <p:cNvPr id="9" name="Afbeelding 8">
            <a:extLst>
              <a:ext uri="{FF2B5EF4-FFF2-40B4-BE49-F238E27FC236}">
                <a16:creationId xmlns:a16="http://schemas.microsoft.com/office/drawing/2014/main" id="{5284FD10-CE49-C6C2-2519-E7CAD6DBA656}"/>
              </a:ext>
            </a:extLst>
          </p:cNvPr>
          <p:cNvPicPr>
            <a:picLocks noChangeAspect="1"/>
          </p:cNvPicPr>
          <p:nvPr/>
        </p:nvPicPr>
        <p:blipFill>
          <a:blip r:embed="rId3"/>
          <a:stretch>
            <a:fillRect/>
          </a:stretch>
        </p:blipFill>
        <p:spPr>
          <a:xfrm>
            <a:off x="383717" y="1772816"/>
            <a:ext cx="7640116" cy="4277322"/>
          </a:xfrm>
          <a:prstGeom prst="rect">
            <a:avLst/>
          </a:prstGeom>
        </p:spPr>
      </p:pic>
    </p:spTree>
    <p:extLst>
      <p:ext uri="{BB962C8B-B14F-4D97-AF65-F5344CB8AC3E}">
        <p14:creationId xmlns:p14="http://schemas.microsoft.com/office/powerpoint/2010/main" val="511836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4850D510-0B8C-717A-6EAA-5642782D2442}"/>
              </a:ext>
            </a:extLst>
          </p:cNvPr>
          <p:cNvSpPr>
            <a:spLocks noGrp="1"/>
          </p:cNvSpPr>
          <p:nvPr>
            <p:ph idx="1"/>
          </p:nvPr>
        </p:nvSpPr>
        <p:spPr>
          <a:xfrm>
            <a:off x="251520" y="692696"/>
            <a:ext cx="7858180" cy="4273580"/>
          </a:xfrm>
        </p:spPr>
        <p:txBody>
          <a:bodyPr>
            <a:normAutofit/>
          </a:bodyPr>
          <a:lstStyle/>
          <a:p>
            <a:endParaRPr lang="nl-NL" sz="1800" b="1"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i="1" dirty="0">
              <a:ea typeface="Calibri" panose="020F0502020204030204" pitchFamily="34" charset="0"/>
              <a:cs typeface="Times New Roman" panose="02020603050405020304" pitchFamily="18" charset="0"/>
            </a:endParaRPr>
          </a:p>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i="1" dirty="0">
              <a:ea typeface="Calibri" panose="020F0502020204030204" pitchFamily="34" charset="0"/>
              <a:cs typeface="Times New Roman" panose="02020603050405020304" pitchFamily="18" charset="0"/>
            </a:endParaRPr>
          </a:p>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endParaRPr lang="nl-NL" dirty="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a:p>
            <a:endParaRPr lang="nl-NL" dirty="0"/>
          </a:p>
          <a:p>
            <a:endParaRPr lang="nl-NL" dirty="0"/>
          </a:p>
        </p:txBody>
      </p:sp>
      <p:pic>
        <p:nvPicPr>
          <p:cNvPr id="4" name="Afbeelding 3">
            <a:extLst>
              <a:ext uri="{FF2B5EF4-FFF2-40B4-BE49-F238E27FC236}">
                <a16:creationId xmlns:a16="http://schemas.microsoft.com/office/drawing/2014/main" id="{E34C13F5-1E8B-8B2A-3494-A6B8CC57B02F}"/>
              </a:ext>
            </a:extLst>
          </p:cNvPr>
          <p:cNvPicPr>
            <a:picLocks noChangeAspect="1"/>
          </p:cNvPicPr>
          <p:nvPr/>
        </p:nvPicPr>
        <p:blipFill>
          <a:blip r:embed="rId3"/>
          <a:stretch>
            <a:fillRect/>
          </a:stretch>
        </p:blipFill>
        <p:spPr>
          <a:xfrm>
            <a:off x="756705" y="2228682"/>
            <a:ext cx="7630590" cy="2400635"/>
          </a:xfrm>
          <a:prstGeom prst="rect">
            <a:avLst/>
          </a:prstGeom>
        </p:spPr>
      </p:pic>
    </p:spTree>
    <p:extLst>
      <p:ext uri="{BB962C8B-B14F-4D97-AF65-F5344CB8AC3E}">
        <p14:creationId xmlns:p14="http://schemas.microsoft.com/office/powerpoint/2010/main" val="12436040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4850D510-0B8C-717A-6EAA-5642782D2442}"/>
              </a:ext>
            </a:extLst>
          </p:cNvPr>
          <p:cNvSpPr>
            <a:spLocks noGrp="1"/>
          </p:cNvSpPr>
          <p:nvPr>
            <p:ph idx="1"/>
          </p:nvPr>
        </p:nvSpPr>
        <p:spPr>
          <a:xfrm>
            <a:off x="395536" y="764704"/>
            <a:ext cx="7858180" cy="4273580"/>
          </a:xfrm>
        </p:spPr>
        <p:txBody>
          <a:bodyPr>
            <a:normAutofit/>
          </a:bodyPr>
          <a:lstStyle/>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dirty="0">
              <a:ea typeface="Calibri" panose="020F0502020204030204" pitchFamily="34" charset="0"/>
              <a:cs typeface="Times New Roman" panose="02020603050405020304" pitchFamily="18" charset="0"/>
            </a:endParaRPr>
          </a:p>
          <a:p>
            <a:endParaRPr lang="nl-NL" i="1" dirty="0">
              <a:ea typeface="Calibri" panose="020F0502020204030204" pitchFamily="34" charset="0"/>
              <a:cs typeface="Times New Roman" panose="02020603050405020304" pitchFamily="18" charset="0"/>
            </a:endParaRPr>
          </a:p>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endParaRPr lang="nl-NL" dirty="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a:p>
            <a:endParaRPr lang="nl-NL" dirty="0"/>
          </a:p>
          <a:p>
            <a:endParaRPr lang="nl-NL" dirty="0"/>
          </a:p>
        </p:txBody>
      </p:sp>
      <p:pic>
        <p:nvPicPr>
          <p:cNvPr id="7" name="Afbeelding 6">
            <a:extLst>
              <a:ext uri="{FF2B5EF4-FFF2-40B4-BE49-F238E27FC236}">
                <a16:creationId xmlns:a16="http://schemas.microsoft.com/office/drawing/2014/main" id="{B1634AFD-0CF2-576F-A5A8-FB6A0138FFB8}"/>
              </a:ext>
            </a:extLst>
          </p:cNvPr>
          <p:cNvPicPr>
            <a:picLocks noChangeAspect="1"/>
          </p:cNvPicPr>
          <p:nvPr/>
        </p:nvPicPr>
        <p:blipFill>
          <a:blip r:embed="rId3"/>
          <a:stretch>
            <a:fillRect/>
          </a:stretch>
        </p:blipFill>
        <p:spPr>
          <a:xfrm>
            <a:off x="699547" y="2504946"/>
            <a:ext cx="7744906" cy="1848108"/>
          </a:xfrm>
          <a:prstGeom prst="rect">
            <a:avLst/>
          </a:prstGeom>
        </p:spPr>
      </p:pic>
    </p:spTree>
    <p:extLst>
      <p:ext uri="{BB962C8B-B14F-4D97-AF65-F5344CB8AC3E}">
        <p14:creationId xmlns:p14="http://schemas.microsoft.com/office/powerpoint/2010/main" val="3878096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4850D510-0B8C-717A-6EAA-5642782D2442}"/>
              </a:ext>
            </a:extLst>
          </p:cNvPr>
          <p:cNvSpPr>
            <a:spLocks noGrp="1"/>
          </p:cNvSpPr>
          <p:nvPr>
            <p:ph idx="1"/>
          </p:nvPr>
        </p:nvSpPr>
        <p:spPr>
          <a:xfrm>
            <a:off x="395536" y="764704"/>
            <a:ext cx="7858180" cy="1872208"/>
          </a:xfrm>
        </p:spPr>
        <p:txBody>
          <a:bodyPr>
            <a:normAutofit/>
          </a:bodyPr>
          <a:lstStyle/>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endParaRPr lang="nl-NL" dirty="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a:p>
            <a:endParaRPr lang="nl-NL" dirty="0"/>
          </a:p>
          <a:p>
            <a:endParaRPr lang="nl-NL" dirty="0"/>
          </a:p>
        </p:txBody>
      </p:sp>
      <p:pic>
        <p:nvPicPr>
          <p:cNvPr id="7" name="Afbeelding 6">
            <a:extLst>
              <a:ext uri="{FF2B5EF4-FFF2-40B4-BE49-F238E27FC236}">
                <a16:creationId xmlns:a16="http://schemas.microsoft.com/office/drawing/2014/main" id="{D841C1DF-C0A2-8ECB-B395-0330D5939544}"/>
              </a:ext>
            </a:extLst>
          </p:cNvPr>
          <p:cNvPicPr>
            <a:picLocks noChangeAspect="1"/>
          </p:cNvPicPr>
          <p:nvPr/>
        </p:nvPicPr>
        <p:blipFill>
          <a:blip r:embed="rId3"/>
          <a:stretch>
            <a:fillRect/>
          </a:stretch>
        </p:blipFill>
        <p:spPr>
          <a:xfrm>
            <a:off x="713836" y="1442760"/>
            <a:ext cx="7716327" cy="3972479"/>
          </a:xfrm>
          <a:prstGeom prst="rect">
            <a:avLst/>
          </a:prstGeom>
        </p:spPr>
      </p:pic>
    </p:spTree>
    <p:extLst>
      <p:ext uri="{BB962C8B-B14F-4D97-AF65-F5344CB8AC3E}">
        <p14:creationId xmlns:p14="http://schemas.microsoft.com/office/powerpoint/2010/main" val="3603171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4850D510-0B8C-717A-6EAA-5642782D2442}"/>
              </a:ext>
            </a:extLst>
          </p:cNvPr>
          <p:cNvSpPr>
            <a:spLocks noGrp="1"/>
          </p:cNvSpPr>
          <p:nvPr>
            <p:ph idx="1"/>
          </p:nvPr>
        </p:nvSpPr>
        <p:spPr>
          <a:xfrm>
            <a:off x="395536" y="764704"/>
            <a:ext cx="7858180" cy="4273580"/>
          </a:xfrm>
        </p:spPr>
        <p:txBody>
          <a:bodyPr>
            <a:normAutofit/>
          </a:bodyPr>
          <a:lstStyle/>
          <a:p>
            <a:endParaRPr lang="nl-NL" i="1" dirty="0">
              <a:ea typeface="Calibri" panose="020F0502020204030204" pitchFamily="34" charset="0"/>
              <a:cs typeface="Times New Roman" panose="02020603050405020304" pitchFamily="18" charset="0"/>
            </a:endParaRPr>
          </a:p>
          <a:p>
            <a:endParaRPr lang="nl-NL" dirty="0">
              <a:ea typeface="Calibri" panose="020F0502020204030204" pitchFamily="34" charset="0"/>
              <a:cs typeface="Times New Roman" panose="02020603050405020304" pitchFamily="18" charset="0"/>
            </a:endParaRPr>
          </a:p>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endParaRPr lang="nl-NL" dirty="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a:p>
            <a:endParaRPr lang="nl-NL" dirty="0"/>
          </a:p>
          <a:p>
            <a:endParaRPr lang="nl-NL" dirty="0"/>
          </a:p>
        </p:txBody>
      </p:sp>
      <p:pic>
        <p:nvPicPr>
          <p:cNvPr id="4" name="Afbeelding 3">
            <a:extLst>
              <a:ext uri="{FF2B5EF4-FFF2-40B4-BE49-F238E27FC236}">
                <a16:creationId xmlns:a16="http://schemas.microsoft.com/office/drawing/2014/main" id="{DF1161A7-0EE1-0D2C-0680-D67725CA3DA0}"/>
              </a:ext>
            </a:extLst>
          </p:cNvPr>
          <p:cNvPicPr>
            <a:picLocks noChangeAspect="1"/>
          </p:cNvPicPr>
          <p:nvPr/>
        </p:nvPicPr>
        <p:blipFill>
          <a:blip r:embed="rId3"/>
          <a:stretch>
            <a:fillRect/>
          </a:stretch>
        </p:blipFill>
        <p:spPr>
          <a:xfrm>
            <a:off x="728126" y="2576393"/>
            <a:ext cx="7687748" cy="1705213"/>
          </a:xfrm>
          <a:prstGeom prst="rect">
            <a:avLst/>
          </a:prstGeom>
        </p:spPr>
      </p:pic>
    </p:spTree>
    <p:extLst>
      <p:ext uri="{BB962C8B-B14F-4D97-AF65-F5344CB8AC3E}">
        <p14:creationId xmlns:p14="http://schemas.microsoft.com/office/powerpoint/2010/main" val="40129979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4850D510-0B8C-717A-6EAA-5642782D2442}"/>
              </a:ext>
            </a:extLst>
          </p:cNvPr>
          <p:cNvSpPr>
            <a:spLocks noGrp="1"/>
          </p:cNvSpPr>
          <p:nvPr>
            <p:ph idx="1"/>
          </p:nvPr>
        </p:nvSpPr>
        <p:spPr/>
        <p:txBody>
          <a:bodyPr>
            <a:normAutofit/>
          </a:bodyPr>
          <a:lstStyle/>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r>
              <a:rPr lang="nl-NL" sz="1800" b="1" dirty="0">
                <a:effectLst/>
                <a:latin typeface="Verdana" panose="020B0604030504040204" pitchFamily="34" charset="0"/>
                <a:ea typeface="Calibri" panose="020F0502020204030204" pitchFamily="34" charset="0"/>
                <a:cs typeface="Times New Roman" panose="02020603050405020304" pitchFamily="18" charset="0"/>
              </a:rPr>
              <a:t>1. </a:t>
            </a:r>
            <a:r>
              <a:rPr lang="nl-NL" sz="1800" b="1" i="1" dirty="0">
                <a:effectLst/>
                <a:latin typeface="Verdana" panose="020B0604030504040204" pitchFamily="34" charset="0"/>
                <a:ea typeface="Calibri" panose="020F0502020204030204" pitchFamily="34" charset="0"/>
                <a:cs typeface="Times New Roman" panose="02020603050405020304" pitchFamily="18" charset="0"/>
              </a:rPr>
              <a:t>Hoe</a:t>
            </a:r>
            <a:r>
              <a:rPr lang="nl-NL" sz="1800" dirty="0">
                <a:effectLst/>
                <a:latin typeface="Verdana" panose="020B0604030504040204" pitchFamily="34" charset="0"/>
                <a:ea typeface="Calibri" panose="020F0502020204030204" pitchFamily="34" charset="0"/>
                <a:cs typeface="Times New Roman" panose="02020603050405020304" pitchFamily="18" charset="0"/>
              </a:rPr>
              <a:t> zijn de separate </a:t>
            </a:r>
            <a:r>
              <a:rPr lang="nl-NL" sz="1800" b="1" dirty="0">
                <a:effectLst/>
                <a:latin typeface="Verdana" panose="020B0604030504040204" pitchFamily="34" charset="0"/>
                <a:ea typeface="Calibri" panose="020F0502020204030204" pitchFamily="34" charset="0"/>
                <a:cs typeface="Times New Roman" panose="02020603050405020304" pitchFamily="18" charset="0"/>
              </a:rPr>
              <a:t>verbeter</a:t>
            </a:r>
            <a:r>
              <a:rPr lang="nl-NL" sz="1800" b="1" i="1" dirty="0">
                <a:effectLst/>
                <a:latin typeface="Verdana" panose="020B0604030504040204" pitchFamily="34" charset="0"/>
                <a:ea typeface="Calibri" panose="020F0502020204030204" pitchFamily="34" charset="0"/>
                <a:cs typeface="Times New Roman" panose="02020603050405020304" pitchFamily="18" charset="0"/>
              </a:rPr>
              <a:t>onderdelen</a:t>
            </a:r>
            <a:r>
              <a:rPr lang="nl-NL" sz="1800" i="1" dirty="0">
                <a:effectLst/>
                <a:latin typeface="Verdana" panose="020B0604030504040204" pitchFamily="34" charset="0"/>
                <a:ea typeface="Calibri" panose="020F0502020204030204" pitchFamily="34" charset="0"/>
                <a:cs typeface="Times New Roman" panose="02020603050405020304" pitchFamily="18" charset="0"/>
              </a:rPr>
              <a:t> </a:t>
            </a:r>
            <a:r>
              <a:rPr lang="nl-NL" sz="1800" dirty="0">
                <a:effectLst/>
                <a:latin typeface="Verdana" panose="020B0604030504040204" pitchFamily="34" charset="0"/>
                <a:ea typeface="Calibri" panose="020F0502020204030204" pitchFamily="34" charset="0"/>
                <a:cs typeface="Times New Roman" panose="02020603050405020304" pitchFamily="18" charset="0"/>
              </a:rPr>
              <a:t>(met hoofdletters in het verbeterdoel aangegeven)</a:t>
            </a:r>
            <a:r>
              <a:rPr lang="nl-NL" sz="1800" i="1" dirty="0">
                <a:effectLst/>
                <a:latin typeface="Verdana" panose="020B0604030504040204" pitchFamily="34" charset="0"/>
                <a:ea typeface="Calibri" panose="020F0502020204030204" pitchFamily="34" charset="0"/>
                <a:cs typeface="Times New Roman" panose="02020603050405020304" pitchFamily="18" charset="0"/>
              </a:rPr>
              <a:t> </a:t>
            </a:r>
            <a:r>
              <a:rPr lang="nl-NL" sz="1800" dirty="0">
                <a:effectLst/>
                <a:latin typeface="Verdana" panose="020B0604030504040204" pitchFamily="34" charset="0"/>
                <a:ea typeface="Calibri" panose="020F0502020204030204" pitchFamily="34" charset="0"/>
                <a:cs typeface="Times New Roman" panose="02020603050405020304" pitchFamily="18" charset="0"/>
              </a:rPr>
              <a:t>uit het verbeterdoel </a:t>
            </a:r>
            <a:r>
              <a:rPr lang="nl-NL" sz="1800" b="1" i="1" dirty="0">
                <a:effectLst/>
                <a:latin typeface="Verdana" panose="020B0604030504040204" pitchFamily="34" charset="0"/>
                <a:ea typeface="Calibri" panose="020F0502020204030204" pitchFamily="34" charset="0"/>
                <a:cs typeface="Times New Roman" panose="02020603050405020304" pitchFamily="18" charset="0"/>
              </a:rPr>
              <a:t>vormgegeven</a:t>
            </a:r>
            <a:r>
              <a:rPr lang="nl-NL" sz="1800" i="1" dirty="0">
                <a:effectLst/>
                <a:latin typeface="Verdana" panose="020B0604030504040204" pitchFamily="34" charset="0"/>
                <a:ea typeface="Calibri" panose="020F0502020204030204" pitchFamily="34" charset="0"/>
                <a:cs typeface="Times New Roman" panose="02020603050405020304" pitchFamily="18" charset="0"/>
              </a:rPr>
              <a:t>.</a:t>
            </a:r>
          </a:p>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endParaRPr lang="nl-NL" dirty="0">
              <a:ea typeface="Calibri" panose="020F0502020204030204" pitchFamily="34" charset="0"/>
              <a:cs typeface="Times New Roman" panose="02020603050405020304" pitchFamily="18" charset="0"/>
            </a:endParaRPr>
          </a:p>
          <a:p>
            <a:r>
              <a:rPr lang="nl-NL" sz="1800" dirty="0">
                <a:effectLst/>
                <a:latin typeface="Verdana" panose="020B0604030504040204" pitchFamily="34" charset="0"/>
                <a:ea typeface="Calibri" panose="020F0502020204030204" pitchFamily="34" charset="0"/>
                <a:cs typeface="Times New Roman" panose="02020603050405020304" pitchFamily="18" charset="0"/>
                <a:sym typeface="Wingdings" panose="05000000000000000000" pitchFamily="2" charset="2"/>
              </a:rPr>
              <a:t> </a:t>
            </a:r>
            <a:r>
              <a:rPr lang="nl-NL" sz="1800" dirty="0">
                <a:effectLst/>
                <a:latin typeface="Verdana" panose="020B0604030504040204" pitchFamily="34" charset="0"/>
                <a:ea typeface="Calibri" panose="020F0502020204030204" pitchFamily="34" charset="0"/>
                <a:cs typeface="Times New Roman" panose="02020603050405020304" pitchFamily="18" charset="0"/>
              </a:rPr>
              <a:t>(antwoord kan deels in eerder gevraagd protocol staan). Beschrijven praktische organisatie: Dokter Fredy is 1</a:t>
            </a:r>
            <a:r>
              <a:rPr lang="nl-NL" sz="1800" baseline="30000" dirty="0">
                <a:effectLst/>
                <a:latin typeface="Verdana" panose="020B0604030504040204" pitchFamily="34" charset="0"/>
                <a:ea typeface="Calibri" panose="020F0502020204030204" pitchFamily="34" charset="0"/>
                <a:cs typeface="Times New Roman" panose="02020603050405020304" pitchFamily="18" charset="0"/>
              </a:rPr>
              <a:t>e</a:t>
            </a:r>
            <a:r>
              <a:rPr lang="nl-NL" sz="1800" dirty="0">
                <a:effectLst/>
                <a:latin typeface="Verdana" panose="020B0604030504040204" pitchFamily="34" charset="0"/>
                <a:ea typeface="Calibri" panose="020F0502020204030204" pitchFamily="34" charset="0"/>
                <a:cs typeface="Times New Roman" panose="02020603050405020304" pitchFamily="18" charset="0"/>
              </a:rPr>
              <a:t> aanspreekpunt en heeft 7x24 diensttelefoon (patiënten overnachten in kliniek). Dokter Marloes is waarnemer als dokter Fredy geen dienst heeft. </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a:p>
            <a:endParaRPr lang="nl-NL" dirty="0"/>
          </a:p>
          <a:p>
            <a:endParaRPr lang="nl-NL" dirty="0"/>
          </a:p>
        </p:txBody>
      </p:sp>
      <p:sp>
        <p:nvSpPr>
          <p:cNvPr id="5" name="Titel 4">
            <a:extLst>
              <a:ext uri="{FF2B5EF4-FFF2-40B4-BE49-F238E27FC236}">
                <a16:creationId xmlns:a16="http://schemas.microsoft.com/office/drawing/2014/main" id="{E5D82972-2C94-82D4-57AA-601D557592AE}"/>
              </a:ext>
            </a:extLst>
          </p:cNvPr>
          <p:cNvSpPr>
            <a:spLocks noGrp="1"/>
          </p:cNvSpPr>
          <p:nvPr>
            <p:ph type="title"/>
          </p:nvPr>
        </p:nvSpPr>
        <p:spPr>
          <a:xfrm>
            <a:off x="369858" y="1340768"/>
            <a:ext cx="7847038" cy="571504"/>
          </a:xfrm>
        </p:spPr>
        <p:txBody>
          <a:bodyPr>
            <a:normAutofit fontScale="90000"/>
          </a:bodyPr>
          <a:lstStyle/>
          <a:p>
            <a:r>
              <a:rPr lang="nl-NL" sz="2900" dirty="0">
                <a:effectLst/>
                <a:cs typeface="Times New Roman" panose="02020603050405020304" pitchFamily="18" charset="0"/>
              </a:rPr>
              <a:t>Verbeteronderdeel </a:t>
            </a:r>
            <a:r>
              <a:rPr lang="nl-NL" sz="2800" dirty="0">
                <a:effectLst/>
                <a:cs typeface="Times New Roman" panose="02020603050405020304" pitchFamily="18" charset="0"/>
              </a:rPr>
              <a:t>– voorbeeld antistolling</a:t>
            </a:r>
            <a:br>
              <a:rPr lang="nl-NL" sz="2800" dirty="0">
                <a:effectLst/>
                <a:cs typeface="Times New Roman" panose="02020603050405020304" pitchFamily="18" charset="0"/>
              </a:rPr>
            </a:br>
            <a:r>
              <a:rPr lang="en-US" sz="1600" dirty="0" err="1">
                <a:ea typeface="Calibri" panose="020F0502020204030204" pitchFamily="34" charset="0"/>
                <a:cs typeface="Times New Roman" panose="02020603050405020304" pitchFamily="18" charset="0"/>
              </a:rPr>
              <a:t>L</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okale</a:t>
            </a:r>
            <a:r>
              <a:rPr lang="en-US" sz="1600" dirty="0">
                <a:effectLst/>
                <a:latin typeface="Verdana" panose="020B0604030504040204" pitchFamily="34" charset="0"/>
                <a:ea typeface="Calibri" panose="020F0502020204030204" pitchFamily="34" charset="0"/>
                <a:cs typeface="Times New Roman" panose="02020603050405020304" pitchFamily="18" charset="0"/>
              </a:rPr>
              <a:t>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antistollingsexpertise</a:t>
            </a:r>
            <a:r>
              <a:rPr lang="en-US" sz="1600" dirty="0">
                <a:effectLst/>
                <a:latin typeface="Verdana" panose="020B0604030504040204" pitchFamily="34" charset="0"/>
                <a:ea typeface="Calibri" panose="020F0502020204030204" pitchFamily="34" charset="0"/>
                <a:cs typeface="Times New Roman" panose="02020603050405020304" pitchFamily="18" charset="0"/>
              </a:rPr>
              <a:t> (arts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aandachtsvelder</a:t>
            </a:r>
            <a:r>
              <a:rPr lang="en-US" sz="1600" dirty="0">
                <a:effectLst/>
                <a:latin typeface="Verdana" panose="020B0604030504040204" pitchFamily="34" charset="0"/>
                <a:ea typeface="Calibri" panose="020F0502020204030204" pitchFamily="34" charset="0"/>
                <a:cs typeface="Times New Roman" panose="02020603050405020304" pitchFamily="18" charset="0"/>
              </a:rPr>
              <a:t> +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waarnemer</a:t>
            </a:r>
            <a:r>
              <a:rPr lang="en-US" sz="1600" dirty="0">
                <a:effectLst/>
                <a:latin typeface="Verdana" panose="020B0604030504040204" pitchFamily="34" charset="0"/>
                <a:ea typeface="Calibri" panose="020F0502020204030204" pitchFamily="34" charset="0"/>
                <a:cs typeface="Times New Roman" panose="02020603050405020304" pitchFamily="18" charset="0"/>
              </a:rPr>
              <a:t> +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evt</a:t>
            </a:r>
            <a:r>
              <a:rPr lang="en-US" sz="1600" dirty="0">
                <a:effectLst/>
                <a:latin typeface="Verdana" panose="020B0604030504040204" pitchFamily="34" charset="0"/>
                <a:ea typeface="Calibri" panose="020F0502020204030204" pitchFamily="34" charset="0"/>
                <a:cs typeface="Times New Roman" panose="02020603050405020304" pitchFamily="18" charset="0"/>
              </a:rPr>
              <a:t>. </a:t>
            </a:r>
            <a:r>
              <a:rPr lang="en-US" sz="1600" dirty="0">
                <a:ea typeface="Calibri" panose="020F0502020204030204" pitchFamily="34" charset="0"/>
                <a:cs typeface="Times New Roman" panose="02020603050405020304" pitchFamily="18" charset="0"/>
              </a:rPr>
              <a:t>NAW-</a:t>
            </a:r>
            <a:r>
              <a:rPr lang="en-US" sz="1600" dirty="0" err="1">
                <a:ea typeface="Calibri" panose="020F0502020204030204" pitchFamily="34" charset="0"/>
                <a:cs typeface="Times New Roman" panose="02020603050405020304" pitchFamily="18" charset="0"/>
              </a:rPr>
              <a:t>uren</a:t>
            </a:r>
            <a:r>
              <a:rPr lang="en-US" sz="1600" dirty="0">
                <a:effectLst/>
                <a:latin typeface="Verdana" panose="020B0604030504040204" pitchFamily="34" charset="0"/>
                <a:ea typeface="Calibri" panose="020F0502020204030204" pitchFamily="34" charset="0"/>
                <a:cs typeface="Times New Roman" panose="02020603050405020304" pitchFamily="18" charset="0"/>
              </a:rPr>
              <a:t>)</a:t>
            </a:r>
            <a:br>
              <a:rPr lang="nl-NL" sz="2800" dirty="0">
                <a:effectLst/>
                <a:latin typeface="Calibri" panose="020F0502020204030204" pitchFamily="34" charset="0"/>
                <a:ea typeface="Calibri" panose="020F0502020204030204" pitchFamily="34" charset="0"/>
                <a:cs typeface="Times New Roman" panose="02020603050405020304" pitchFamily="18" charset="0"/>
              </a:rPr>
            </a:br>
            <a:endParaRPr lang="nl-NL" dirty="0"/>
          </a:p>
        </p:txBody>
      </p:sp>
    </p:spTree>
    <p:extLst>
      <p:ext uri="{BB962C8B-B14F-4D97-AF65-F5344CB8AC3E}">
        <p14:creationId xmlns:p14="http://schemas.microsoft.com/office/powerpoint/2010/main" val="15305432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4850D510-0B8C-717A-6EAA-5642782D2442}"/>
              </a:ext>
            </a:extLst>
          </p:cNvPr>
          <p:cNvSpPr>
            <a:spLocks noGrp="1"/>
          </p:cNvSpPr>
          <p:nvPr>
            <p:ph idx="1"/>
          </p:nvPr>
        </p:nvSpPr>
        <p:spPr/>
        <p:txBody>
          <a:bodyPr>
            <a:normAutofit/>
          </a:bodyPr>
          <a:lstStyle/>
          <a:p>
            <a:endParaRPr lang="nl-NL" sz="1800" i="1" dirty="0">
              <a:effectLst/>
              <a:latin typeface="Verdana" panose="020B0604030504040204" pitchFamily="34" charset="0"/>
              <a:ea typeface="Calibri" panose="020F0502020204030204" pitchFamily="34" charset="0"/>
              <a:cs typeface="Times New Roman" panose="02020603050405020304" pitchFamily="18" charset="0"/>
            </a:endParaRPr>
          </a:p>
          <a:p>
            <a:r>
              <a:rPr lang="nl-NL" sz="1800" b="1" dirty="0">
                <a:effectLst/>
                <a:latin typeface="Verdana" panose="020B0604030504040204" pitchFamily="34" charset="0"/>
                <a:ea typeface="Calibri" panose="020F0502020204030204" pitchFamily="34" charset="0"/>
                <a:cs typeface="Times New Roman" panose="02020603050405020304" pitchFamily="18" charset="0"/>
              </a:rPr>
              <a:t>2. </a:t>
            </a:r>
            <a:r>
              <a:rPr lang="nl-NL" sz="1800" b="1" i="1" dirty="0">
                <a:effectLst/>
                <a:latin typeface="Verdana" panose="020B0604030504040204" pitchFamily="34" charset="0"/>
                <a:ea typeface="Calibri" panose="020F0502020204030204" pitchFamily="34" charset="0"/>
                <a:cs typeface="Times New Roman" panose="02020603050405020304" pitchFamily="18" charset="0"/>
              </a:rPr>
              <a:t>Op</a:t>
            </a:r>
            <a:r>
              <a:rPr lang="nl-NL" sz="1800" i="1" dirty="0">
                <a:effectLst/>
                <a:latin typeface="Verdana" panose="020B0604030504040204" pitchFamily="34" charset="0"/>
                <a:ea typeface="Calibri" panose="020F0502020204030204" pitchFamily="34" charset="0"/>
                <a:cs typeface="Times New Roman" panose="02020603050405020304" pitchFamily="18" charset="0"/>
              </a:rPr>
              <a:t> </a:t>
            </a:r>
            <a:r>
              <a:rPr lang="nl-NL" sz="1800" b="1" i="1" dirty="0">
                <a:effectLst/>
                <a:latin typeface="Verdana" panose="020B0604030504040204" pitchFamily="34" charset="0"/>
                <a:ea typeface="Calibri" panose="020F0502020204030204" pitchFamily="34" charset="0"/>
                <a:cs typeface="Times New Roman" panose="02020603050405020304" pitchFamily="18" charset="0"/>
              </a:rPr>
              <a:t>welke wijze</a:t>
            </a:r>
            <a:r>
              <a:rPr lang="nl-NL" sz="1800" dirty="0">
                <a:effectLst/>
                <a:latin typeface="Verdana" panose="020B0604030504040204" pitchFamily="34" charset="0"/>
                <a:ea typeface="Calibri" panose="020F0502020204030204" pitchFamily="34" charset="0"/>
                <a:cs typeface="Times New Roman" panose="02020603050405020304" pitchFamily="18" charset="0"/>
              </a:rPr>
              <a:t> </a:t>
            </a:r>
            <a:r>
              <a:rPr lang="nl-NL" sz="1800" b="1" i="1" dirty="0">
                <a:effectLst/>
                <a:latin typeface="Verdana" panose="020B0604030504040204" pitchFamily="34" charset="0"/>
                <a:ea typeface="Calibri" panose="020F0502020204030204" pitchFamily="34" charset="0"/>
                <a:cs typeface="Times New Roman" panose="02020603050405020304" pitchFamily="18" charset="0"/>
              </a:rPr>
              <a:t>analyseert</a:t>
            </a:r>
            <a:r>
              <a:rPr lang="nl-NL" sz="1800" dirty="0">
                <a:effectLst/>
                <a:latin typeface="Verdana" panose="020B0604030504040204" pitchFamily="34" charset="0"/>
                <a:ea typeface="Calibri" panose="020F0502020204030204" pitchFamily="34" charset="0"/>
                <a:cs typeface="Times New Roman" panose="02020603050405020304" pitchFamily="18" charset="0"/>
              </a:rPr>
              <a:t> en beoordeelt de instelling de verbeter</a:t>
            </a:r>
            <a:r>
              <a:rPr lang="nl-NL" sz="1800" i="1" dirty="0">
                <a:effectLst/>
                <a:latin typeface="Verdana" panose="020B0604030504040204" pitchFamily="34" charset="0"/>
                <a:ea typeface="Calibri" panose="020F0502020204030204" pitchFamily="34" charset="0"/>
                <a:cs typeface="Times New Roman" panose="02020603050405020304" pitchFamily="18" charset="0"/>
              </a:rPr>
              <a:t>onderdelen</a:t>
            </a:r>
            <a:r>
              <a:rPr lang="nl-NL" sz="1800" dirty="0">
                <a:effectLst/>
                <a:latin typeface="Verdana" panose="020B0604030504040204" pitchFamily="34" charset="0"/>
                <a:ea typeface="Calibri" panose="020F0502020204030204" pitchFamily="34" charset="0"/>
                <a:cs typeface="Times New Roman" panose="02020603050405020304" pitchFamily="18" charset="0"/>
              </a:rPr>
              <a:t> uit het verbeterdoel.</a:t>
            </a:r>
          </a:p>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à"/>
            </a:pPr>
            <a:r>
              <a:rPr lang="en-US" sz="1800" dirty="0" err="1">
                <a:effectLst/>
                <a:latin typeface="Verdana" panose="020B0604030504040204" pitchFamily="34" charset="0"/>
                <a:ea typeface="Calibri" panose="020F0502020204030204" pitchFamily="34" charset="0"/>
                <a:cs typeface="Times New Roman" panose="02020603050405020304" pitchFamily="18" charset="0"/>
              </a:rPr>
              <a:t>Enquête</a:t>
            </a:r>
            <a:r>
              <a:rPr lang="en-US" sz="1800" dirty="0">
                <a:effectLst/>
                <a:latin typeface="Verdana" panose="020B0604030504040204" pitchFamily="34" charset="0"/>
                <a:ea typeface="Calibri" panose="020F0502020204030204" pitchFamily="34" charset="0"/>
                <a:cs typeface="Times New Roman" panose="02020603050405020304" pitchFamily="18" charset="0"/>
              </a:rPr>
              <a:t> in </a:t>
            </a:r>
            <a:r>
              <a:rPr lang="en-US" sz="1800" dirty="0" err="1">
                <a:effectLst/>
                <a:latin typeface="Verdana" panose="020B0604030504040204" pitchFamily="34" charset="0"/>
                <a:ea typeface="Calibri" panose="020F0502020204030204" pitchFamily="34" charset="0"/>
                <a:cs typeface="Times New Roman" panose="02020603050405020304" pitchFamily="18" charset="0"/>
              </a:rPr>
              <a:t>september</a:t>
            </a:r>
            <a:r>
              <a:rPr lang="en-US" sz="1800" dirty="0">
                <a:effectLst/>
                <a:latin typeface="Verdana" panose="020B0604030504040204" pitchFamily="34" charset="0"/>
                <a:ea typeface="Calibri" panose="020F0502020204030204" pitchFamily="34" charset="0"/>
                <a:cs typeface="Times New Roman" panose="02020603050405020304" pitchFamily="18" charset="0"/>
              </a:rPr>
              <a:t> 2023 </a:t>
            </a:r>
            <a:r>
              <a:rPr lang="en-US" sz="1800" dirty="0" err="1">
                <a:effectLst/>
                <a:latin typeface="Verdana" panose="020B0604030504040204" pitchFamily="34" charset="0"/>
                <a:ea typeface="Calibri" panose="020F0502020204030204" pitchFamily="34" charset="0"/>
                <a:cs typeface="Times New Roman" panose="02020603050405020304" pitchFamily="18" charset="0"/>
              </a:rPr>
              <a:t>onder</a:t>
            </a:r>
            <a:r>
              <a:rPr lang="en-US" sz="1800" dirty="0">
                <a:effectLst/>
                <a:latin typeface="Verdana" panose="020B0604030504040204" pitchFamily="34" charset="0"/>
                <a:ea typeface="Calibri" panose="020F0502020204030204" pitchFamily="34" charset="0"/>
                <a:cs typeface="Times New Roman" panose="02020603050405020304" pitchFamily="18" charset="0"/>
              </a:rPr>
              <a:t> 50 </a:t>
            </a:r>
            <a:r>
              <a:rPr lang="en-US" sz="1800" dirty="0" err="1">
                <a:effectLst/>
                <a:latin typeface="Verdana" panose="020B0604030504040204" pitchFamily="34" charset="0"/>
                <a:ea typeface="Calibri" panose="020F0502020204030204" pitchFamily="34" charset="0"/>
                <a:cs typeface="Times New Roman" panose="02020603050405020304" pitchFamily="18" charset="0"/>
              </a:rPr>
              <a:t>zorgverleners</a:t>
            </a:r>
            <a:r>
              <a:rPr lang="en-US" sz="1800" dirty="0">
                <a:effectLst/>
                <a:latin typeface="Verdana" panose="020B0604030504040204" pitchFamily="34" charset="0"/>
                <a:ea typeface="Calibri" panose="020F0502020204030204" pitchFamily="34" charset="0"/>
                <a:cs typeface="Times New Roman" panose="02020603050405020304" pitchFamily="18" charset="0"/>
              </a:rPr>
              <a:t> over </a:t>
            </a:r>
            <a:r>
              <a:rPr lang="en-US" sz="1800" dirty="0" err="1">
                <a:effectLst/>
                <a:latin typeface="Verdana" panose="020B0604030504040204" pitchFamily="34" charset="0"/>
                <a:ea typeface="Calibri" panose="020F0502020204030204" pitchFamily="34" charset="0"/>
                <a:cs typeface="Times New Roman" panose="02020603050405020304" pitchFamily="18" charset="0"/>
              </a:rPr>
              <a:t>bereikbaarheid</a:t>
            </a:r>
            <a:r>
              <a:rPr lang="en-US" sz="1800" dirty="0">
                <a:effectLst/>
                <a:latin typeface="Verdana" panose="020B0604030504040204" pitchFamily="34" charset="0"/>
                <a:ea typeface="Calibri" panose="020F0502020204030204" pitchFamily="34" charset="0"/>
                <a:cs typeface="Times New Roman" panose="02020603050405020304" pitchFamily="18" charset="0"/>
              </a:rPr>
              <a:t> </a:t>
            </a:r>
            <a:r>
              <a:rPr lang="en-US" sz="1800" dirty="0" err="1">
                <a:effectLst/>
                <a:latin typeface="Verdana" panose="020B0604030504040204" pitchFamily="34" charset="0"/>
                <a:ea typeface="Calibri" panose="020F0502020204030204" pitchFamily="34" charset="0"/>
                <a:cs typeface="Times New Roman" panose="02020603050405020304" pitchFamily="18" charset="0"/>
              </a:rPr>
              <a:t>aandachtsvelder</a:t>
            </a:r>
            <a:r>
              <a:rPr lang="en-US" dirty="0">
                <a:ea typeface="Calibri" panose="020F0502020204030204" pitchFamily="34" charset="0"/>
                <a:cs typeface="Times New Roman" panose="02020603050405020304" pitchFamily="18" charset="0"/>
              </a:rPr>
              <a:t>. </a:t>
            </a:r>
            <a:r>
              <a:rPr lang="en-US" dirty="0" err="1">
                <a:ea typeface="Calibri" panose="020F0502020204030204" pitchFamily="34" charset="0"/>
                <a:cs typeface="Times New Roman" panose="02020603050405020304" pitchFamily="18" charset="0"/>
              </a:rPr>
              <a:t>Inhoud</a:t>
            </a:r>
            <a:r>
              <a:rPr lang="en-US" dirty="0">
                <a:ea typeface="Calibri" panose="020F0502020204030204" pitchFamily="34" charset="0"/>
                <a:cs typeface="Times New Roman" panose="02020603050405020304" pitchFamily="18" charset="0"/>
              </a:rPr>
              <a:t> </a:t>
            </a:r>
            <a:r>
              <a:rPr lang="en-US" dirty="0" err="1">
                <a:ea typeface="Calibri" panose="020F0502020204030204" pitchFamily="34" charset="0"/>
                <a:cs typeface="Times New Roman" panose="02020603050405020304" pitchFamily="18" charset="0"/>
              </a:rPr>
              <a:t>enquette</a:t>
            </a:r>
            <a:r>
              <a:rPr lang="en-US" dirty="0">
                <a:ea typeface="Calibri" panose="020F0502020204030204" pitchFamily="34" charset="0"/>
                <a:cs typeface="Times New Roman" panose="02020603050405020304" pitchFamily="18" charset="0"/>
              </a:rPr>
              <a:t> </a:t>
            </a:r>
            <a:r>
              <a:rPr lang="en-US" dirty="0" err="1">
                <a:ea typeface="Calibri" panose="020F0502020204030204" pitchFamily="34" charset="0"/>
                <a:cs typeface="Times New Roman" panose="02020603050405020304" pitchFamily="18" charset="0"/>
              </a:rPr>
              <a:t>kort</a:t>
            </a:r>
            <a:r>
              <a:rPr lang="en-US" dirty="0">
                <a:ea typeface="Calibri" panose="020F0502020204030204" pitchFamily="34" charset="0"/>
                <a:cs typeface="Times New Roman" panose="02020603050405020304" pitchFamily="18" charset="0"/>
              </a:rPr>
              <a:t> </a:t>
            </a:r>
            <a:r>
              <a:rPr lang="en-US" dirty="0" err="1">
                <a:ea typeface="Calibri" panose="020F0502020204030204" pitchFamily="34" charset="0"/>
                <a:cs typeface="Times New Roman" panose="02020603050405020304" pitchFamily="18" charset="0"/>
              </a:rPr>
              <a:t>beschrijven</a:t>
            </a:r>
            <a:r>
              <a:rPr lang="en-US" dirty="0">
                <a:ea typeface="Calibri" panose="020F0502020204030204" pitchFamily="34" charset="0"/>
                <a:cs typeface="Times New Roman" panose="02020603050405020304" pitchFamily="18" charset="0"/>
              </a:rPr>
              <a:t>.</a:t>
            </a:r>
            <a:endParaRPr lang="en-US" sz="1800" dirty="0">
              <a:effectLst/>
              <a:latin typeface="Verdana" panose="020B0604030504040204" pitchFamily="34"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à"/>
            </a:pPr>
            <a:endParaRPr lang="nl-NL" dirty="0">
              <a:ea typeface="Calibri" panose="020F0502020204030204" pitchFamily="34" charset="0"/>
              <a:cs typeface="Times New Roman" panose="02020603050405020304" pitchFamily="18" charset="0"/>
            </a:endParaRPr>
          </a:p>
          <a:p>
            <a:r>
              <a:rPr lang="nl-NL" sz="1800" dirty="0">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en-US" dirty="0" err="1">
                <a:ea typeface="Calibri" panose="020F0502020204030204" pitchFamily="34" charset="0"/>
                <a:cs typeface="Times New Roman" panose="02020603050405020304" pitchFamily="18" charset="0"/>
              </a:rPr>
              <a:t>Analyse</a:t>
            </a:r>
            <a:r>
              <a:rPr lang="en-US" dirty="0">
                <a:ea typeface="Calibri" panose="020F0502020204030204" pitchFamily="34" charset="0"/>
                <a:cs typeface="Times New Roman" panose="02020603050405020304" pitchFamily="18" charset="0"/>
              </a:rPr>
              <a:t> VIM </a:t>
            </a:r>
            <a:r>
              <a:rPr lang="en-US" dirty="0" err="1">
                <a:ea typeface="Calibri" panose="020F0502020204030204" pitchFamily="34" charset="0"/>
                <a:cs typeface="Times New Roman" panose="02020603050405020304" pitchFamily="18" charset="0"/>
              </a:rPr>
              <a:t>afgelopen</a:t>
            </a:r>
            <a:r>
              <a:rPr lang="en-US" dirty="0">
                <a:ea typeface="Calibri" panose="020F0502020204030204" pitchFamily="34" charset="0"/>
                <a:cs typeface="Times New Roman" panose="02020603050405020304" pitchFamily="18" charset="0"/>
              </a:rPr>
              <a:t> </a:t>
            </a:r>
            <a:r>
              <a:rPr lang="en-US" dirty="0" err="1">
                <a:ea typeface="Calibri" panose="020F0502020204030204" pitchFamily="34" charset="0"/>
                <a:cs typeface="Times New Roman" panose="02020603050405020304" pitchFamily="18" charset="0"/>
              </a:rPr>
              <a:t>jaar</a:t>
            </a:r>
            <a:r>
              <a:rPr lang="en-US" dirty="0">
                <a:ea typeface="Calibri" panose="020F0502020204030204" pitchFamily="34" charset="0"/>
                <a:cs typeface="Times New Roman" panose="02020603050405020304" pitchFamily="18" charset="0"/>
              </a:rPr>
              <a:t> op </a:t>
            </a:r>
            <a:r>
              <a:rPr lang="en-US" dirty="0" err="1">
                <a:ea typeface="Calibri" panose="020F0502020204030204" pitchFamily="34" charset="0"/>
                <a:cs typeface="Times New Roman" panose="02020603050405020304" pitchFamily="18" charset="0"/>
              </a:rPr>
              <a:t>thema</a:t>
            </a:r>
            <a:r>
              <a:rPr lang="en-US" dirty="0">
                <a:ea typeface="Calibri" panose="020F0502020204030204" pitchFamily="34" charset="0"/>
                <a:cs typeface="Times New Roman" panose="02020603050405020304" pitchFamily="18" charset="0"/>
              </a:rPr>
              <a:t> “locale </a:t>
            </a:r>
            <a:r>
              <a:rPr lang="en-US" dirty="0" err="1">
                <a:ea typeface="Calibri" panose="020F0502020204030204" pitchFamily="34" charset="0"/>
                <a:cs typeface="Times New Roman" panose="02020603050405020304" pitchFamily="18" charset="0"/>
              </a:rPr>
              <a:t>antistollingsexpertise</a:t>
            </a:r>
            <a:r>
              <a:rPr lang="en-US" dirty="0">
                <a:ea typeface="Calibri" panose="020F0502020204030204" pitchFamily="34" charset="0"/>
                <a:cs typeface="Times New Roman" panose="02020603050405020304" pitchFamily="18" charset="0"/>
              </a:rPr>
              <a:t>”.</a:t>
            </a:r>
            <a:endParaRPr lang="en-US" sz="1800" dirty="0">
              <a:effectLst/>
              <a:latin typeface="Verdana" panose="020B060403050404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a:p>
            <a:endParaRPr lang="nl-NL" dirty="0"/>
          </a:p>
          <a:p>
            <a:endParaRPr lang="nl-NL" dirty="0"/>
          </a:p>
        </p:txBody>
      </p:sp>
      <p:sp>
        <p:nvSpPr>
          <p:cNvPr id="5" name="Titel 4">
            <a:extLst>
              <a:ext uri="{FF2B5EF4-FFF2-40B4-BE49-F238E27FC236}">
                <a16:creationId xmlns:a16="http://schemas.microsoft.com/office/drawing/2014/main" id="{E5D82972-2C94-82D4-57AA-601D557592AE}"/>
              </a:ext>
            </a:extLst>
          </p:cNvPr>
          <p:cNvSpPr>
            <a:spLocks noGrp="1"/>
          </p:cNvSpPr>
          <p:nvPr>
            <p:ph type="title"/>
          </p:nvPr>
        </p:nvSpPr>
        <p:spPr>
          <a:xfrm>
            <a:off x="369858" y="1340768"/>
            <a:ext cx="7847038" cy="571504"/>
          </a:xfrm>
        </p:spPr>
        <p:txBody>
          <a:bodyPr>
            <a:normAutofit fontScale="90000"/>
          </a:bodyPr>
          <a:lstStyle/>
          <a:p>
            <a:r>
              <a:rPr lang="nl-NL" sz="2900" dirty="0">
                <a:effectLst/>
                <a:cs typeface="Times New Roman" panose="02020603050405020304" pitchFamily="18" charset="0"/>
              </a:rPr>
              <a:t>Verbeteronderdeel </a:t>
            </a:r>
            <a:r>
              <a:rPr lang="nl-NL" sz="2800" dirty="0">
                <a:effectLst/>
                <a:cs typeface="Times New Roman" panose="02020603050405020304" pitchFamily="18" charset="0"/>
              </a:rPr>
              <a:t>– voorbeeld antistolling</a:t>
            </a:r>
            <a:br>
              <a:rPr lang="nl-NL" sz="2800" dirty="0">
                <a:effectLst/>
                <a:cs typeface="Times New Roman" panose="02020603050405020304" pitchFamily="18" charset="0"/>
              </a:rPr>
            </a:br>
            <a:r>
              <a:rPr lang="en-US" sz="1600" dirty="0" err="1">
                <a:ea typeface="Calibri" panose="020F0502020204030204" pitchFamily="34" charset="0"/>
                <a:cs typeface="Times New Roman" panose="02020603050405020304" pitchFamily="18" charset="0"/>
              </a:rPr>
              <a:t>L</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okale</a:t>
            </a:r>
            <a:r>
              <a:rPr lang="en-US" sz="1600" dirty="0">
                <a:effectLst/>
                <a:latin typeface="Verdana" panose="020B0604030504040204" pitchFamily="34" charset="0"/>
                <a:ea typeface="Calibri" panose="020F0502020204030204" pitchFamily="34" charset="0"/>
                <a:cs typeface="Times New Roman" panose="02020603050405020304" pitchFamily="18" charset="0"/>
              </a:rPr>
              <a:t>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antistollingsexpertise</a:t>
            </a:r>
            <a:r>
              <a:rPr lang="en-US" sz="1600" dirty="0">
                <a:effectLst/>
                <a:latin typeface="Verdana" panose="020B0604030504040204" pitchFamily="34" charset="0"/>
                <a:ea typeface="Calibri" panose="020F0502020204030204" pitchFamily="34" charset="0"/>
                <a:cs typeface="Times New Roman" panose="02020603050405020304" pitchFamily="18" charset="0"/>
              </a:rPr>
              <a:t> (arts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aandachtsvelder</a:t>
            </a:r>
            <a:r>
              <a:rPr lang="en-US" sz="1600" dirty="0">
                <a:effectLst/>
                <a:latin typeface="Verdana" panose="020B0604030504040204" pitchFamily="34" charset="0"/>
                <a:ea typeface="Calibri" panose="020F0502020204030204" pitchFamily="34" charset="0"/>
                <a:cs typeface="Times New Roman" panose="02020603050405020304" pitchFamily="18" charset="0"/>
              </a:rPr>
              <a:t> +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waarnemer</a:t>
            </a:r>
            <a:r>
              <a:rPr lang="en-US" sz="1600" dirty="0">
                <a:effectLst/>
                <a:latin typeface="Verdana" panose="020B0604030504040204" pitchFamily="34" charset="0"/>
                <a:ea typeface="Calibri" panose="020F0502020204030204" pitchFamily="34" charset="0"/>
                <a:cs typeface="Times New Roman" panose="02020603050405020304" pitchFamily="18" charset="0"/>
              </a:rPr>
              <a:t> +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evt</a:t>
            </a:r>
            <a:r>
              <a:rPr lang="en-US" sz="1600" dirty="0">
                <a:effectLst/>
                <a:latin typeface="Verdana" panose="020B0604030504040204" pitchFamily="34" charset="0"/>
                <a:ea typeface="Calibri" panose="020F0502020204030204" pitchFamily="34" charset="0"/>
                <a:cs typeface="Times New Roman" panose="02020603050405020304" pitchFamily="18" charset="0"/>
              </a:rPr>
              <a:t>. </a:t>
            </a:r>
            <a:r>
              <a:rPr lang="en-US" sz="1600" dirty="0">
                <a:ea typeface="Calibri" panose="020F0502020204030204" pitchFamily="34" charset="0"/>
                <a:cs typeface="Times New Roman" panose="02020603050405020304" pitchFamily="18" charset="0"/>
              </a:rPr>
              <a:t>NAW-</a:t>
            </a:r>
            <a:r>
              <a:rPr lang="en-US" sz="1600" dirty="0" err="1">
                <a:ea typeface="Calibri" panose="020F0502020204030204" pitchFamily="34" charset="0"/>
                <a:cs typeface="Times New Roman" panose="02020603050405020304" pitchFamily="18" charset="0"/>
              </a:rPr>
              <a:t>uren</a:t>
            </a:r>
            <a:r>
              <a:rPr lang="en-US" sz="1600" dirty="0">
                <a:effectLst/>
                <a:latin typeface="Verdana" panose="020B0604030504040204" pitchFamily="34" charset="0"/>
                <a:ea typeface="Calibri" panose="020F0502020204030204" pitchFamily="34" charset="0"/>
                <a:cs typeface="Times New Roman" panose="02020603050405020304" pitchFamily="18" charset="0"/>
              </a:rPr>
              <a:t>)</a:t>
            </a:r>
            <a:br>
              <a:rPr lang="nl-NL" sz="2800" dirty="0">
                <a:effectLst/>
                <a:latin typeface="Calibri" panose="020F0502020204030204" pitchFamily="34" charset="0"/>
                <a:ea typeface="Calibri" panose="020F0502020204030204" pitchFamily="34" charset="0"/>
                <a:cs typeface="Times New Roman" panose="02020603050405020304" pitchFamily="18" charset="0"/>
              </a:rPr>
            </a:br>
            <a:endParaRPr lang="nl-NL" dirty="0"/>
          </a:p>
        </p:txBody>
      </p:sp>
    </p:spTree>
    <p:extLst>
      <p:ext uri="{BB962C8B-B14F-4D97-AF65-F5344CB8AC3E}">
        <p14:creationId xmlns:p14="http://schemas.microsoft.com/office/powerpoint/2010/main" val="2542531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4850D510-0B8C-717A-6EAA-5642782D2442}"/>
              </a:ext>
            </a:extLst>
          </p:cNvPr>
          <p:cNvSpPr>
            <a:spLocks noGrp="1"/>
          </p:cNvSpPr>
          <p:nvPr>
            <p:ph idx="1"/>
          </p:nvPr>
        </p:nvSpPr>
        <p:spPr/>
        <p:txBody>
          <a:bodyPr>
            <a:normAutofit fontScale="92500" lnSpcReduction="20000"/>
          </a:bodyPr>
          <a:lstStyle/>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r>
              <a:rPr lang="nl-NL" sz="1800" b="1" dirty="0">
                <a:effectLst/>
                <a:latin typeface="Verdana" panose="020B0604030504040204" pitchFamily="34" charset="0"/>
                <a:ea typeface="Calibri" panose="020F0502020204030204" pitchFamily="34" charset="0"/>
                <a:cs typeface="Times New Roman" panose="02020603050405020304" pitchFamily="18" charset="0"/>
              </a:rPr>
              <a:t>3. </a:t>
            </a:r>
            <a:r>
              <a:rPr lang="nl-NL" sz="1800" dirty="0">
                <a:effectLst/>
                <a:latin typeface="Verdana" panose="020B0604030504040204" pitchFamily="34" charset="0"/>
                <a:ea typeface="Calibri" panose="020F0502020204030204" pitchFamily="34" charset="0"/>
                <a:cs typeface="Times New Roman" panose="02020603050405020304" pitchFamily="18" charset="0"/>
              </a:rPr>
              <a:t>Wat zijn de </a:t>
            </a:r>
            <a:r>
              <a:rPr lang="nl-NL" sz="1800" b="1" i="1" dirty="0">
                <a:effectLst/>
                <a:latin typeface="Verdana" panose="020B0604030504040204" pitchFamily="34" charset="0"/>
                <a:ea typeface="Calibri" panose="020F0502020204030204" pitchFamily="34" charset="0"/>
                <a:cs typeface="Times New Roman" panose="02020603050405020304" pitchFamily="18" charset="0"/>
              </a:rPr>
              <a:t>concrete uitkomsten/ resultaten</a:t>
            </a:r>
            <a:r>
              <a:rPr lang="nl-NL" sz="1800" dirty="0">
                <a:effectLst/>
                <a:latin typeface="Verdana" panose="020B0604030504040204" pitchFamily="34" charset="0"/>
                <a:ea typeface="Calibri" panose="020F0502020204030204" pitchFamily="34" charset="0"/>
                <a:cs typeface="Times New Roman" panose="02020603050405020304" pitchFamily="18" charset="0"/>
              </a:rPr>
              <a:t> (objectieve feiten) van deze analyses.</a:t>
            </a:r>
          </a:p>
          <a:p>
            <a:endParaRPr lang="nl-NL" dirty="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à"/>
            </a:pPr>
            <a:r>
              <a:rPr lang="nl-NL" sz="1800" dirty="0">
                <a:effectLst/>
                <a:latin typeface="Verdana" panose="020B0604030504040204" pitchFamily="34" charset="0"/>
                <a:ea typeface="Calibri" panose="020F0502020204030204" pitchFamily="34" charset="0"/>
                <a:cs typeface="Times New Roman" panose="02020603050405020304" pitchFamily="18" charset="0"/>
                <a:sym typeface="Wingdings" panose="05000000000000000000" pitchFamily="2" charset="2"/>
              </a:rPr>
              <a:t>Enquête onder 50 zorgverleners. </a:t>
            </a:r>
            <a:r>
              <a:rPr lang="nl-NL" dirty="0">
                <a:ea typeface="Calibri" panose="020F0502020204030204" pitchFamily="34" charset="0"/>
                <a:cs typeface="Times New Roman" panose="02020603050405020304" pitchFamily="18" charset="0"/>
                <a:sym typeface="Wingdings" panose="05000000000000000000" pitchFamily="2" charset="2"/>
              </a:rPr>
              <a:t>30 ingevuld, waarvan 10 verpleegkundigen aangeven dat </a:t>
            </a:r>
            <a:r>
              <a:rPr lang="nl-NL" dirty="0" err="1">
                <a:ea typeface="Calibri" panose="020F0502020204030204" pitchFamily="34" charset="0"/>
                <a:cs typeface="Times New Roman" panose="02020603050405020304" pitchFamily="18" charset="0"/>
                <a:sym typeface="Wingdings" panose="05000000000000000000" pitchFamily="2" charset="2"/>
              </a:rPr>
              <a:t>aandachtsvelder</a:t>
            </a:r>
            <a:r>
              <a:rPr lang="nl-NL" dirty="0">
                <a:ea typeface="Calibri" panose="020F0502020204030204" pitchFamily="34" charset="0"/>
                <a:cs typeface="Times New Roman" panose="02020603050405020304" pitchFamily="18" charset="0"/>
                <a:sym typeface="Wingdings" panose="05000000000000000000" pitchFamily="2" charset="2"/>
              </a:rPr>
              <a:t> in avond/ nacht niet bereikbaar was.</a:t>
            </a:r>
          </a:p>
          <a:p>
            <a:pPr marL="285750" indent="-285750">
              <a:buFont typeface="Wingdings" panose="05000000000000000000" pitchFamily="2" charset="2"/>
              <a:buChar char="à"/>
            </a:pPr>
            <a:endParaRPr lang="nl-NL" dirty="0">
              <a:ea typeface="Calibri" panose="020F0502020204030204" pitchFamily="34" charset="0"/>
              <a:cs typeface="Times New Roman" panose="02020603050405020304" pitchFamily="18" charset="0"/>
              <a:sym typeface="Wingdings" panose="05000000000000000000" pitchFamily="2" charset="2"/>
            </a:endParaRPr>
          </a:p>
          <a:p>
            <a:pPr marL="285750" indent="-285750">
              <a:buFont typeface="Wingdings" panose="05000000000000000000" pitchFamily="2" charset="2"/>
              <a:buChar char="à"/>
            </a:pPr>
            <a:r>
              <a:rPr lang="nl-NL" sz="1800" dirty="0">
                <a:effectLst/>
                <a:latin typeface="Verdana" panose="020B0604030504040204" pitchFamily="34" charset="0"/>
                <a:ea typeface="Calibri" panose="020F0502020204030204" pitchFamily="34" charset="0"/>
                <a:cs typeface="Times New Roman" panose="02020603050405020304" pitchFamily="18" charset="0"/>
                <a:sym typeface="Wingdings" panose="05000000000000000000" pitchFamily="2" charset="2"/>
              </a:rPr>
              <a:t>100 </a:t>
            </a:r>
            <a:r>
              <a:rPr lang="nl-NL" sz="1800" dirty="0" err="1">
                <a:effectLst/>
                <a:latin typeface="Verdana" panose="020B0604030504040204" pitchFamily="34" charset="0"/>
                <a:ea typeface="Calibri" panose="020F0502020204030204" pitchFamily="34" charset="0"/>
                <a:cs typeface="Times New Roman" panose="02020603050405020304" pitchFamily="18" charset="0"/>
                <a:sym typeface="Wingdings" panose="05000000000000000000" pitchFamily="2" charset="2"/>
              </a:rPr>
              <a:t>VIM’s</a:t>
            </a:r>
            <a:r>
              <a:rPr lang="nl-NL" sz="1800" dirty="0">
                <a:effectLst/>
                <a:latin typeface="Verdana" panose="020B0604030504040204" pitchFamily="34" charset="0"/>
                <a:ea typeface="Calibri" panose="020F0502020204030204" pitchFamily="34" charset="0"/>
                <a:cs typeface="Times New Roman" panose="02020603050405020304" pitchFamily="18" charset="0"/>
                <a:sym typeface="Wingdings" panose="05000000000000000000" pitchFamily="2" charset="2"/>
              </a:rPr>
              <a:t> geanalyseerd waarvan 15 maal </a:t>
            </a:r>
            <a:r>
              <a:rPr lang="nl-NL" sz="1800" dirty="0" err="1">
                <a:effectLst/>
                <a:latin typeface="Verdana" panose="020B0604030504040204" pitchFamily="34" charset="0"/>
                <a:ea typeface="Calibri" panose="020F0502020204030204" pitchFamily="34" charset="0"/>
                <a:cs typeface="Times New Roman" panose="02020603050405020304" pitchFamily="18" charset="0"/>
                <a:sym typeface="Wingdings" panose="05000000000000000000" pitchFamily="2" charset="2"/>
              </a:rPr>
              <a:t>aandachtsvelder</a:t>
            </a:r>
            <a:r>
              <a:rPr lang="nl-NL" sz="1800" dirty="0">
                <a:effectLst/>
                <a:latin typeface="Verdana" panose="020B0604030504040204" pitchFamily="34" charset="0"/>
                <a:ea typeface="Calibri" panose="020F0502020204030204" pitchFamily="34" charset="0"/>
                <a:cs typeface="Times New Roman" panose="02020603050405020304" pitchFamily="18" charset="0"/>
                <a:sym typeface="Wingdings" panose="05000000000000000000" pitchFamily="2" charset="2"/>
              </a:rPr>
              <a:t> in nacht niet bereikbaar.</a:t>
            </a:r>
          </a:p>
          <a:p>
            <a:endParaRPr lang="nl-NL" dirty="0">
              <a:ea typeface="Calibri" panose="020F0502020204030204" pitchFamily="34" charset="0"/>
              <a:cs typeface="Times New Roman" panose="02020603050405020304" pitchFamily="18" charset="0"/>
              <a:sym typeface="Wingdings" panose="05000000000000000000" pitchFamily="2" charset="2"/>
            </a:endParaRPr>
          </a:p>
          <a:p>
            <a:r>
              <a:rPr lang="nl-NL" dirty="0">
                <a:ea typeface="Calibri" panose="020F0502020204030204" pitchFamily="34" charset="0"/>
                <a:cs typeface="Times New Roman" panose="02020603050405020304" pitchFamily="18" charset="0"/>
                <a:sym typeface="Wingdings" panose="05000000000000000000" pitchFamily="2" charset="2"/>
              </a:rPr>
              <a:t>Waarnemer bleek niet altijd op de hoogte van afwezigheid 1</a:t>
            </a:r>
            <a:r>
              <a:rPr lang="nl-NL" baseline="30000" dirty="0">
                <a:ea typeface="Calibri" panose="020F0502020204030204" pitchFamily="34" charset="0"/>
                <a:cs typeface="Times New Roman" panose="02020603050405020304" pitchFamily="18" charset="0"/>
                <a:sym typeface="Wingdings" panose="05000000000000000000" pitchFamily="2" charset="2"/>
              </a:rPr>
              <a:t>e</a:t>
            </a:r>
            <a:r>
              <a:rPr lang="nl-NL" dirty="0">
                <a:ea typeface="Calibri" panose="020F0502020204030204" pitchFamily="34" charset="0"/>
                <a:cs typeface="Times New Roman" panose="02020603050405020304" pitchFamily="18" charset="0"/>
                <a:sym typeface="Wingdings" panose="05000000000000000000" pitchFamily="2" charset="2"/>
              </a:rPr>
              <a:t> </a:t>
            </a:r>
            <a:r>
              <a:rPr lang="nl-NL" dirty="0" err="1">
                <a:ea typeface="Calibri" panose="020F0502020204030204" pitchFamily="34" charset="0"/>
                <a:cs typeface="Times New Roman" panose="02020603050405020304" pitchFamily="18" charset="0"/>
                <a:sym typeface="Wingdings" panose="05000000000000000000" pitchFamily="2" charset="2"/>
              </a:rPr>
              <a:t>aandachtsvelder</a:t>
            </a:r>
            <a:r>
              <a:rPr lang="nl-NL" dirty="0">
                <a:ea typeface="Calibri" panose="020F0502020204030204" pitchFamily="34" charset="0"/>
                <a:cs typeface="Times New Roman" panose="02020603050405020304" pitchFamily="18" charset="0"/>
                <a:sym typeface="Wingdings" panose="05000000000000000000" pitchFamily="2" charset="2"/>
              </a:rPr>
              <a:t>, omdat 1</a:t>
            </a:r>
            <a:r>
              <a:rPr lang="nl-NL" baseline="30000" dirty="0">
                <a:ea typeface="Calibri" panose="020F0502020204030204" pitchFamily="34" charset="0"/>
                <a:cs typeface="Times New Roman" panose="02020603050405020304" pitchFamily="18" charset="0"/>
                <a:sym typeface="Wingdings" panose="05000000000000000000" pitchFamily="2" charset="2"/>
              </a:rPr>
              <a:t>e</a:t>
            </a:r>
            <a:r>
              <a:rPr lang="nl-NL" dirty="0">
                <a:ea typeface="Calibri" panose="020F0502020204030204" pitchFamily="34" charset="0"/>
                <a:cs typeface="Times New Roman" panose="02020603050405020304" pitchFamily="18" charset="0"/>
                <a:sym typeface="Wingdings" panose="05000000000000000000" pitchFamily="2" charset="2"/>
              </a:rPr>
              <a:t> </a:t>
            </a:r>
            <a:r>
              <a:rPr lang="nl-NL" dirty="0" err="1">
                <a:ea typeface="Calibri" panose="020F0502020204030204" pitchFamily="34" charset="0"/>
                <a:cs typeface="Times New Roman" panose="02020603050405020304" pitchFamily="18" charset="0"/>
                <a:sym typeface="Wingdings" panose="05000000000000000000" pitchFamily="2" charset="2"/>
              </a:rPr>
              <a:t>aandachtsvelder</a:t>
            </a:r>
            <a:r>
              <a:rPr lang="nl-NL" dirty="0">
                <a:ea typeface="Calibri" panose="020F0502020204030204" pitchFamily="34" charset="0"/>
                <a:cs typeface="Times New Roman" panose="02020603050405020304" pitchFamily="18" charset="0"/>
                <a:sym typeface="Wingdings" panose="05000000000000000000" pitchFamily="2" charset="2"/>
              </a:rPr>
              <a:t> een e-mail stuurde naar waarnemer en waarnemer e-mail pas kon lezen in kliniek waar deze niet de hele week werkte. Hierdoor miste waarnemer de vraag voor waarneming. En verpleging wist niet altijd wie dienstdoende </a:t>
            </a:r>
            <a:r>
              <a:rPr lang="nl-NL" dirty="0" err="1">
                <a:ea typeface="Calibri" panose="020F0502020204030204" pitchFamily="34" charset="0"/>
                <a:cs typeface="Times New Roman" panose="02020603050405020304" pitchFamily="18" charset="0"/>
                <a:sym typeface="Wingdings" panose="05000000000000000000" pitchFamily="2" charset="2"/>
              </a:rPr>
              <a:t>aandachtsvelder</a:t>
            </a:r>
            <a:r>
              <a:rPr lang="nl-NL" dirty="0">
                <a:ea typeface="Calibri" panose="020F0502020204030204" pitchFamily="34" charset="0"/>
                <a:cs typeface="Times New Roman" panose="02020603050405020304" pitchFamily="18" charset="0"/>
                <a:sym typeface="Wingdings" panose="05000000000000000000" pitchFamily="2" charset="2"/>
              </a:rPr>
              <a:t> was.</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à"/>
            </a:pPr>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endParaRPr lang="nl-NL" dirty="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a:p>
            <a:endParaRPr lang="nl-NL" dirty="0"/>
          </a:p>
          <a:p>
            <a:endParaRPr lang="nl-NL" dirty="0"/>
          </a:p>
        </p:txBody>
      </p:sp>
      <p:sp>
        <p:nvSpPr>
          <p:cNvPr id="5" name="Titel 4">
            <a:extLst>
              <a:ext uri="{FF2B5EF4-FFF2-40B4-BE49-F238E27FC236}">
                <a16:creationId xmlns:a16="http://schemas.microsoft.com/office/drawing/2014/main" id="{E5D82972-2C94-82D4-57AA-601D557592AE}"/>
              </a:ext>
            </a:extLst>
          </p:cNvPr>
          <p:cNvSpPr>
            <a:spLocks noGrp="1"/>
          </p:cNvSpPr>
          <p:nvPr>
            <p:ph type="title"/>
          </p:nvPr>
        </p:nvSpPr>
        <p:spPr>
          <a:xfrm>
            <a:off x="369858" y="1340768"/>
            <a:ext cx="7847038" cy="571504"/>
          </a:xfrm>
        </p:spPr>
        <p:txBody>
          <a:bodyPr>
            <a:normAutofit fontScale="90000"/>
          </a:bodyPr>
          <a:lstStyle/>
          <a:p>
            <a:r>
              <a:rPr lang="nl-NL" sz="2900" dirty="0">
                <a:effectLst/>
                <a:cs typeface="Times New Roman" panose="02020603050405020304" pitchFamily="18" charset="0"/>
              </a:rPr>
              <a:t>Verbeteronderdeel </a:t>
            </a:r>
            <a:r>
              <a:rPr lang="nl-NL" sz="2800" dirty="0">
                <a:effectLst/>
                <a:cs typeface="Times New Roman" panose="02020603050405020304" pitchFamily="18" charset="0"/>
              </a:rPr>
              <a:t>– voorbeeld antistolling</a:t>
            </a:r>
            <a:br>
              <a:rPr lang="nl-NL" sz="2800" dirty="0">
                <a:effectLst/>
                <a:cs typeface="Times New Roman" panose="02020603050405020304" pitchFamily="18" charset="0"/>
              </a:rPr>
            </a:br>
            <a:r>
              <a:rPr lang="en-US" sz="1600" dirty="0" err="1">
                <a:ea typeface="Calibri" panose="020F0502020204030204" pitchFamily="34" charset="0"/>
                <a:cs typeface="Times New Roman" panose="02020603050405020304" pitchFamily="18" charset="0"/>
              </a:rPr>
              <a:t>L</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okale</a:t>
            </a:r>
            <a:r>
              <a:rPr lang="en-US" sz="1600" dirty="0">
                <a:effectLst/>
                <a:latin typeface="Verdana" panose="020B0604030504040204" pitchFamily="34" charset="0"/>
                <a:ea typeface="Calibri" panose="020F0502020204030204" pitchFamily="34" charset="0"/>
                <a:cs typeface="Times New Roman" panose="02020603050405020304" pitchFamily="18" charset="0"/>
              </a:rPr>
              <a:t>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antistollingsexpertise</a:t>
            </a:r>
            <a:r>
              <a:rPr lang="en-US" sz="1600" dirty="0">
                <a:effectLst/>
                <a:latin typeface="Verdana" panose="020B0604030504040204" pitchFamily="34" charset="0"/>
                <a:ea typeface="Calibri" panose="020F0502020204030204" pitchFamily="34" charset="0"/>
                <a:cs typeface="Times New Roman" panose="02020603050405020304" pitchFamily="18" charset="0"/>
              </a:rPr>
              <a:t> (arts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aandachtsvelder</a:t>
            </a:r>
            <a:r>
              <a:rPr lang="en-US" sz="1600" dirty="0">
                <a:effectLst/>
                <a:latin typeface="Verdana" panose="020B0604030504040204" pitchFamily="34" charset="0"/>
                <a:ea typeface="Calibri" panose="020F0502020204030204" pitchFamily="34" charset="0"/>
                <a:cs typeface="Times New Roman" panose="02020603050405020304" pitchFamily="18" charset="0"/>
              </a:rPr>
              <a:t> +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waarnemer</a:t>
            </a:r>
            <a:r>
              <a:rPr lang="en-US" sz="1600" dirty="0">
                <a:effectLst/>
                <a:latin typeface="Verdana" panose="020B0604030504040204" pitchFamily="34" charset="0"/>
                <a:ea typeface="Calibri" panose="020F0502020204030204" pitchFamily="34" charset="0"/>
                <a:cs typeface="Times New Roman" panose="02020603050405020304" pitchFamily="18" charset="0"/>
              </a:rPr>
              <a:t> +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evt</a:t>
            </a:r>
            <a:r>
              <a:rPr lang="en-US" sz="1600" dirty="0">
                <a:effectLst/>
                <a:latin typeface="Verdana" panose="020B0604030504040204" pitchFamily="34" charset="0"/>
                <a:ea typeface="Calibri" panose="020F0502020204030204" pitchFamily="34" charset="0"/>
                <a:cs typeface="Times New Roman" panose="02020603050405020304" pitchFamily="18" charset="0"/>
              </a:rPr>
              <a:t>. </a:t>
            </a:r>
            <a:r>
              <a:rPr lang="en-US" sz="1600" dirty="0">
                <a:ea typeface="Calibri" panose="020F0502020204030204" pitchFamily="34" charset="0"/>
                <a:cs typeface="Times New Roman" panose="02020603050405020304" pitchFamily="18" charset="0"/>
              </a:rPr>
              <a:t>NAW-</a:t>
            </a:r>
            <a:r>
              <a:rPr lang="en-US" sz="1600" dirty="0" err="1">
                <a:ea typeface="Calibri" panose="020F0502020204030204" pitchFamily="34" charset="0"/>
                <a:cs typeface="Times New Roman" panose="02020603050405020304" pitchFamily="18" charset="0"/>
              </a:rPr>
              <a:t>uren</a:t>
            </a:r>
            <a:r>
              <a:rPr lang="en-US" sz="1600" dirty="0">
                <a:effectLst/>
                <a:latin typeface="Verdana" panose="020B0604030504040204" pitchFamily="34" charset="0"/>
                <a:ea typeface="Calibri" panose="020F0502020204030204" pitchFamily="34" charset="0"/>
                <a:cs typeface="Times New Roman" panose="02020603050405020304" pitchFamily="18" charset="0"/>
              </a:rPr>
              <a:t>)</a:t>
            </a:r>
            <a:br>
              <a:rPr lang="nl-NL" sz="2800" dirty="0">
                <a:effectLst/>
                <a:latin typeface="Calibri" panose="020F0502020204030204" pitchFamily="34" charset="0"/>
                <a:ea typeface="Calibri" panose="020F0502020204030204" pitchFamily="34" charset="0"/>
                <a:cs typeface="Times New Roman" panose="02020603050405020304" pitchFamily="18" charset="0"/>
              </a:rPr>
            </a:br>
            <a:endParaRPr lang="nl-NL" dirty="0"/>
          </a:p>
        </p:txBody>
      </p:sp>
    </p:spTree>
    <p:extLst>
      <p:ext uri="{BB962C8B-B14F-4D97-AF65-F5344CB8AC3E}">
        <p14:creationId xmlns:p14="http://schemas.microsoft.com/office/powerpoint/2010/main" val="1320374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4850D510-0B8C-717A-6EAA-5642782D2442}"/>
              </a:ext>
            </a:extLst>
          </p:cNvPr>
          <p:cNvSpPr>
            <a:spLocks noGrp="1"/>
          </p:cNvSpPr>
          <p:nvPr>
            <p:ph idx="1"/>
          </p:nvPr>
        </p:nvSpPr>
        <p:spPr/>
        <p:txBody>
          <a:bodyPr>
            <a:normAutofit/>
          </a:bodyPr>
          <a:lstStyle/>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r>
              <a:rPr lang="nl-NL" sz="1800" b="1" dirty="0">
                <a:effectLst/>
                <a:latin typeface="Verdana" panose="020B0604030504040204" pitchFamily="34" charset="0"/>
                <a:ea typeface="Calibri" panose="020F0502020204030204" pitchFamily="34" charset="0"/>
                <a:cs typeface="Times New Roman" panose="02020603050405020304" pitchFamily="18" charset="0"/>
              </a:rPr>
              <a:t>4. </a:t>
            </a:r>
            <a:r>
              <a:rPr lang="nl-NL" sz="1800" dirty="0">
                <a:effectLst/>
                <a:latin typeface="Verdana" panose="020B0604030504040204" pitchFamily="34" charset="0"/>
                <a:ea typeface="Calibri" panose="020F0502020204030204" pitchFamily="34" charset="0"/>
                <a:cs typeface="Times New Roman" panose="02020603050405020304" pitchFamily="18" charset="0"/>
              </a:rPr>
              <a:t>Wat zijn de (eventuele)</a:t>
            </a:r>
            <a:r>
              <a:rPr lang="nl-NL" sz="1800" b="1" i="1" dirty="0">
                <a:effectLst/>
                <a:latin typeface="Verdana" panose="020B0604030504040204" pitchFamily="34" charset="0"/>
                <a:ea typeface="Calibri" panose="020F0502020204030204" pitchFamily="34" charset="0"/>
                <a:cs typeface="Times New Roman" panose="02020603050405020304" pitchFamily="18" charset="0"/>
              </a:rPr>
              <a:t> verbetermaatregelen</a:t>
            </a:r>
            <a:r>
              <a:rPr lang="nl-NL" sz="1800" dirty="0">
                <a:effectLst/>
                <a:latin typeface="Verdana" panose="020B0604030504040204" pitchFamily="34" charset="0"/>
                <a:ea typeface="Calibri" panose="020F0502020204030204" pitchFamily="34" charset="0"/>
                <a:cs typeface="Times New Roman" panose="02020603050405020304" pitchFamily="18" charset="0"/>
              </a:rPr>
              <a:t> die zijn geformuleerd naar aanleiding van bovenbedoelde analysemethoden (bij stap 2) en </a:t>
            </a:r>
            <a:r>
              <a:rPr lang="nl-NL" sz="1800" b="1" i="1" dirty="0">
                <a:effectLst/>
                <a:latin typeface="Verdana" panose="020B0604030504040204" pitchFamily="34" charset="0"/>
                <a:ea typeface="Calibri" panose="020F0502020204030204" pitchFamily="34" charset="0"/>
                <a:cs typeface="Times New Roman" panose="02020603050405020304" pitchFamily="18" charset="0"/>
              </a:rPr>
              <a:t>op welke concrete uitkomsten</a:t>
            </a:r>
            <a:r>
              <a:rPr lang="nl-NL" sz="1800" dirty="0">
                <a:effectLst/>
                <a:latin typeface="Verdana" panose="020B0604030504040204" pitchFamily="34" charset="0"/>
                <a:ea typeface="Calibri" panose="020F0502020204030204" pitchFamily="34" charset="0"/>
                <a:cs typeface="Times New Roman" panose="02020603050405020304" pitchFamily="18" charset="0"/>
              </a:rPr>
              <a:t> (bij stap 3) zijn deze verbetermaatregelen gebaseerd. Deze verbetermaatregelen moeten concreet (specifiek, meetbaar, tijdgebonden) worden geformuleerd en worden gekoppeld aan een eigenaar.</a:t>
            </a:r>
          </a:p>
          <a:p>
            <a:endParaRPr lang="nl-NL" dirty="0">
              <a:ea typeface="Calibri" panose="020F0502020204030204" pitchFamily="34" charset="0"/>
              <a:cs typeface="Times New Roman" panose="02020603050405020304" pitchFamily="18" charset="0"/>
            </a:endParaRPr>
          </a:p>
          <a:p>
            <a:r>
              <a:rPr lang="nl-NL" dirty="0">
                <a:ea typeface="Calibri" panose="020F0502020204030204" pitchFamily="34" charset="0"/>
                <a:cs typeface="Times New Roman" panose="02020603050405020304" pitchFamily="18" charset="0"/>
                <a:sym typeface="Wingdings" panose="05000000000000000000" pitchFamily="2" charset="2"/>
              </a:rPr>
              <a:t> Met onmiddellijke ingang zal 1</a:t>
            </a:r>
            <a:r>
              <a:rPr lang="nl-NL" baseline="30000" dirty="0">
                <a:ea typeface="Calibri" panose="020F0502020204030204" pitchFamily="34" charset="0"/>
                <a:cs typeface="Times New Roman" panose="02020603050405020304" pitchFamily="18" charset="0"/>
                <a:sym typeface="Wingdings" panose="05000000000000000000" pitchFamily="2" charset="2"/>
              </a:rPr>
              <a:t>e</a:t>
            </a:r>
            <a:r>
              <a:rPr lang="nl-NL" dirty="0">
                <a:ea typeface="Calibri" panose="020F0502020204030204" pitchFamily="34" charset="0"/>
                <a:cs typeface="Times New Roman" panose="02020603050405020304" pitchFamily="18" charset="0"/>
                <a:sym typeface="Wingdings" panose="05000000000000000000" pitchFamily="2" charset="2"/>
              </a:rPr>
              <a:t> </a:t>
            </a:r>
            <a:r>
              <a:rPr lang="nl-NL" dirty="0" err="1">
                <a:ea typeface="Calibri" panose="020F0502020204030204" pitchFamily="34" charset="0"/>
                <a:cs typeface="Times New Roman" panose="02020603050405020304" pitchFamily="18" charset="0"/>
                <a:sym typeface="Wingdings" panose="05000000000000000000" pitchFamily="2" charset="2"/>
              </a:rPr>
              <a:t>aandachtsvelder</a:t>
            </a:r>
            <a:r>
              <a:rPr lang="nl-NL" dirty="0">
                <a:ea typeface="Calibri" panose="020F0502020204030204" pitchFamily="34" charset="0"/>
                <a:cs typeface="Times New Roman" panose="02020603050405020304" pitchFamily="18" charset="0"/>
                <a:sym typeface="Wingdings" panose="05000000000000000000" pitchFamily="2" charset="2"/>
              </a:rPr>
              <a:t> zijn afwezigheid voortaan telefonisch bij waarnemer melden. In het dienstrooster zal voortaan de dienstdoende </a:t>
            </a:r>
            <a:r>
              <a:rPr lang="nl-NL" dirty="0" err="1">
                <a:ea typeface="Calibri" panose="020F0502020204030204" pitchFamily="34" charset="0"/>
                <a:cs typeface="Times New Roman" panose="02020603050405020304" pitchFamily="18" charset="0"/>
                <a:sym typeface="Wingdings" panose="05000000000000000000" pitchFamily="2" charset="2"/>
              </a:rPr>
              <a:t>aandachtsvelder</a:t>
            </a:r>
            <a:r>
              <a:rPr lang="nl-NL" dirty="0">
                <a:ea typeface="Calibri" panose="020F0502020204030204" pitchFamily="34" charset="0"/>
                <a:cs typeface="Times New Roman" panose="02020603050405020304" pitchFamily="18" charset="0"/>
                <a:sym typeface="Wingdings" panose="05000000000000000000" pitchFamily="2" charset="2"/>
              </a:rPr>
              <a:t> apart worden benoemd. Manager K&amp;V controleert of dienstrooster wordt ingevuld.</a:t>
            </a: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a:p>
            <a:endParaRPr lang="nl-NL" dirty="0"/>
          </a:p>
          <a:p>
            <a:endParaRPr lang="nl-NL" dirty="0"/>
          </a:p>
        </p:txBody>
      </p:sp>
      <p:sp>
        <p:nvSpPr>
          <p:cNvPr id="5" name="Titel 4">
            <a:extLst>
              <a:ext uri="{FF2B5EF4-FFF2-40B4-BE49-F238E27FC236}">
                <a16:creationId xmlns:a16="http://schemas.microsoft.com/office/drawing/2014/main" id="{E5D82972-2C94-82D4-57AA-601D557592AE}"/>
              </a:ext>
            </a:extLst>
          </p:cNvPr>
          <p:cNvSpPr>
            <a:spLocks noGrp="1"/>
          </p:cNvSpPr>
          <p:nvPr>
            <p:ph type="title"/>
          </p:nvPr>
        </p:nvSpPr>
        <p:spPr>
          <a:xfrm>
            <a:off x="369858" y="1340768"/>
            <a:ext cx="7847038" cy="571504"/>
          </a:xfrm>
        </p:spPr>
        <p:txBody>
          <a:bodyPr>
            <a:normAutofit fontScale="90000"/>
          </a:bodyPr>
          <a:lstStyle/>
          <a:p>
            <a:r>
              <a:rPr lang="nl-NL" sz="2900" dirty="0">
                <a:effectLst/>
                <a:cs typeface="Times New Roman" panose="02020603050405020304" pitchFamily="18" charset="0"/>
              </a:rPr>
              <a:t>Verbeteronderdeel </a:t>
            </a:r>
            <a:r>
              <a:rPr lang="nl-NL" sz="2800" dirty="0">
                <a:effectLst/>
                <a:cs typeface="Times New Roman" panose="02020603050405020304" pitchFamily="18" charset="0"/>
              </a:rPr>
              <a:t>– voorbeeld antistolling</a:t>
            </a:r>
            <a:br>
              <a:rPr lang="nl-NL" sz="2800" dirty="0">
                <a:effectLst/>
                <a:cs typeface="Times New Roman" panose="02020603050405020304" pitchFamily="18" charset="0"/>
              </a:rPr>
            </a:br>
            <a:r>
              <a:rPr lang="en-US" sz="1600" dirty="0" err="1">
                <a:ea typeface="Calibri" panose="020F0502020204030204" pitchFamily="34" charset="0"/>
                <a:cs typeface="Times New Roman" panose="02020603050405020304" pitchFamily="18" charset="0"/>
              </a:rPr>
              <a:t>L</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okale</a:t>
            </a:r>
            <a:r>
              <a:rPr lang="en-US" sz="1600" dirty="0">
                <a:effectLst/>
                <a:latin typeface="Verdana" panose="020B0604030504040204" pitchFamily="34" charset="0"/>
                <a:ea typeface="Calibri" panose="020F0502020204030204" pitchFamily="34" charset="0"/>
                <a:cs typeface="Times New Roman" panose="02020603050405020304" pitchFamily="18" charset="0"/>
              </a:rPr>
              <a:t>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antistollingsexpertise</a:t>
            </a:r>
            <a:r>
              <a:rPr lang="en-US" sz="1600" dirty="0">
                <a:effectLst/>
                <a:latin typeface="Verdana" panose="020B0604030504040204" pitchFamily="34" charset="0"/>
                <a:ea typeface="Calibri" panose="020F0502020204030204" pitchFamily="34" charset="0"/>
                <a:cs typeface="Times New Roman" panose="02020603050405020304" pitchFamily="18" charset="0"/>
              </a:rPr>
              <a:t> (arts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aandachtsvelder</a:t>
            </a:r>
            <a:r>
              <a:rPr lang="en-US" sz="1600" dirty="0">
                <a:effectLst/>
                <a:latin typeface="Verdana" panose="020B0604030504040204" pitchFamily="34" charset="0"/>
                <a:ea typeface="Calibri" panose="020F0502020204030204" pitchFamily="34" charset="0"/>
                <a:cs typeface="Times New Roman" panose="02020603050405020304" pitchFamily="18" charset="0"/>
              </a:rPr>
              <a:t> +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waarnemer</a:t>
            </a:r>
            <a:r>
              <a:rPr lang="en-US" sz="1600" dirty="0">
                <a:effectLst/>
                <a:latin typeface="Verdana" panose="020B0604030504040204" pitchFamily="34" charset="0"/>
                <a:ea typeface="Calibri" panose="020F0502020204030204" pitchFamily="34" charset="0"/>
                <a:cs typeface="Times New Roman" panose="02020603050405020304" pitchFamily="18" charset="0"/>
              </a:rPr>
              <a:t> +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evt</a:t>
            </a:r>
            <a:r>
              <a:rPr lang="en-US" sz="1600" dirty="0">
                <a:effectLst/>
                <a:latin typeface="Verdana" panose="020B0604030504040204" pitchFamily="34" charset="0"/>
                <a:ea typeface="Calibri" panose="020F0502020204030204" pitchFamily="34" charset="0"/>
                <a:cs typeface="Times New Roman" panose="02020603050405020304" pitchFamily="18" charset="0"/>
              </a:rPr>
              <a:t>. </a:t>
            </a:r>
            <a:r>
              <a:rPr lang="en-US" sz="1600" dirty="0">
                <a:ea typeface="Calibri" panose="020F0502020204030204" pitchFamily="34" charset="0"/>
                <a:cs typeface="Times New Roman" panose="02020603050405020304" pitchFamily="18" charset="0"/>
              </a:rPr>
              <a:t>NAW-</a:t>
            </a:r>
            <a:r>
              <a:rPr lang="en-US" sz="1600" dirty="0" err="1">
                <a:ea typeface="Calibri" panose="020F0502020204030204" pitchFamily="34" charset="0"/>
                <a:cs typeface="Times New Roman" panose="02020603050405020304" pitchFamily="18" charset="0"/>
              </a:rPr>
              <a:t>uren</a:t>
            </a:r>
            <a:r>
              <a:rPr lang="en-US" sz="1600" dirty="0">
                <a:effectLst/>
                <a:latin typeface="Verdana" panose="020B0604030504040204" pitchFamily="34" charset="0"/>
                <a:ea typeface="Calibri" panose="020F0502020204030204" pitchFamily="34" charset="0"/>
                <a:cs typeface="Times New Roman" panose="02020603050405020304" pitchFamily="18" charset="0"/>
              </a:rPr>
              <a:t>)</a:t>
            </a:r>
            <a:br>
              <a:rPr lang="nl-NL" sz="2800" dirty="0">
                <a:effectLst/>
                <a:latin typeface="Calibri" panose="020F0502020204030204" pitchFamily="34" charset="0"/>
                <a:ea typeface="Calibri" panose="020F0502020204030204" pitchFamily="34" charset="0"/>
                <a:cs typeface="Times New Roman" panose="02020603050405020304" pitchFamily="18" charset="0"/>
              </a:rPr>
            </a:br>
            <a:endParaRPr lang="nl-NL" dirty="0"/>
          </a:p>
        </p:txBody>
      </p:sp>
    </p:spTree>
    <p:extLst>
      <p:ext uri="{BB962C8B-B14F-4D97-AF65-F5344CB8AC3E}">
        <p14:creationId xmlns:p14="http://schemas.microsoft.com/office/powerpoint/2010/main" val="17983721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4850D510-0B8C-717A-6EAA-5642782D2442}"/>
              </a:ext>
            </a:extLst>
          </p:cNvPr>
          <p:cNvSpPr>
            <a:spLocks noGrp="1"/>
          </p:cNvSpPr>
          <p:nvPr>
            <p:ph idx="1"/>
          </p:nvPr>
        </p:nvSpPr>
        <p:spPr/>
        <p:txBody>
          <a:bodyPr>
            <a:normAutofit/>
          </a:bodyPr>
          <a:lstStyle/>
          <a:p>
            <a:endParaRPr lang="nl-NL" sz="1800" dirty="0">
              <a:effectLst/>
              <a:latin typeface="Verdana" panose="020B0604030504040204" pitchFamily="34" charset="0"/>
              <a:ea typeface="Calibri" panose="020F0502020204030204" pitchFamily="34" charset="0"/>
              <a:cs typeface="Times New Roman" panose="02020603050405020304" pitchFamily="18" charset="0"/>
            </a:endParaRPr>
          </a:p>
          <a:p>
            <a:r>
              <a:rPr lang="nl-NL" sz="1800" b="1" dirty="0">
                <a:effectLst/>
                <a:latin typeface="Verdana" panose="020B0604030504040204" pitchFamily="34" charset="0"/>
                <a:ea typeface="Calibri" panose="020F0502020204030204" pitchFamily="34" charset="0"/>
                <a:cs typeface="Times New Roman" panose="02020603050405020304" pitchFamily="18" charset="0"/>
              </a:rPr>
              <a:t>5. </a:t>
            </a:r>
            <a:r>
              <a:rPr lang="nl-NL" sz="1800" dirty="0">
                <a:effectLst/>
                <a:latin typeface="Verdana" panose="020B0604030504040204" pitchFamily="34" charset="0"/>
                <a:ea typeface="Calibri" panose="020F0502020204030204" pitchFamily="34" charset="0"/>
                <a:cs typeface="Times New Roman" panose="02020603050405020304" pitchFamily="18" charset="0"/>
              </a:rPr>
              <a:t>Hoe wordt het effect van de eventuele</a:t>
            </a:r>
            <a:r>
              <a:rPr lang="nl-NL" sz="1800" b="1" i="1" dirty="0">
                <a:effectLst/>
                <a:latin typeface="Verdana" panose="020B0604030504040204" pitchFamily="34" charset="0"/>
                <a:ea typeface="Calibri" panose="020F0502020204030204" pitchFamily="34" charset="0"/>
                <a:cs typeface="Times New Roman" panose="02020603050405020304" pitchFamily="18" charset="0"/>
              </a:rPr>
              <a:t> verbetermaatregelen gemeten </a:t>
            </a:r>
            <a:r>
              <a:rPr lang="nl-NL" sz="1800" dirty="0">
                <a:effectLst/>
                <a:latin typeface="Verdana" panose="020B0604030504040204" pitchFamily="34" charset="0"/>
                <a:ea typeface="Calibri" panose="020F0502020204030204" pitchFamily="34" charset="0"/>
                <a:cs typeface="Times New Roman" panose="02020603050405020304" pitchFamily="18" charset="0"/>
              </a:rPr>
              <a:t>en wat is het concrete streefniveau.</a:t>
            </a:r>
          </a:p>
          <a:p>
            <a:endParaRPr lang="nl-NL" dirty="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à"/>
            </a:pPr>
            <a:r>
              <a:rPr lang="en-US" sz="1800" dirty="0" err="1">
                <a:effectLst/>
                <a:latin typeface="Verdana" panose="020B0604030504040204" pitchFamily="34" charset="0"/>
                <a:ea typeface="Calibri" panose="020F0502020204030204" pitchFamily="34" charset="0"/>
                <a:cs typeface="Times New Roman" panose="02020603050405020304" pitchFamily="18" charset="0"/>
              </a:rPr>
              <a:t>opnieuw</a:t>
            </a:r>
            <a:r>
              <a:rPr lang="en-US" sz="1800" dirty="0">
                <a:effectLst/>
                <a:latin typeface="Verdana" panose="020B0604030504040204" pitchFamily="34" charset="0"/>
                <a:ea typeface="Calibri" panose="020F0502020204030204" pitchFamily="34" charset="0"/>
                <a:cs typeface="Times New Roman" panose="02020603050405020304" pitchFamily="18" charset="0"/>
              </a:rPr>
              <a:t> </a:t>
            </a:r>
            <a:r>
              <a:rPr lang="nl-NL" dirty="0">
                <a:ea typeface="Calibri" panose="020F0502020204030204" pitchFamily="34" charset="0"/>
                <a:cs typeface="Times New Roman" panose="02020603050405020304" pitchFamily="18" charset="0"/>
                <a:sym typeface="Wingdings" panose="05000000000000000000" pitchFamily="2" charset="2"/>
              </a:rPr>
              <a:t>e</a:t>
            </a:r>
            <a:r>
              <a:rPr lang="nl-NL" sz="1800" dirty="0">
                <a:effectLst/>
                <a:latin typeface="Verdana" panose="020B0604030504040204" pitchFamily="34" charset="0"/>
                <a:ea typeface="Calibri" panose="020F0502020204030204" pitchFamily="34" charset="0"/>
                <a:cs typeface="Times New Roman" panose="02020603050405020304" pitchFamily="18" charset="0"/>
                <a:sym typeface="Wingdings" panose="05000000000000000000" pitchFamily="2" charset="2"/>
              </a:rPr>
              <a:t>nquête in feb 2024 m.b.t. bereikbaarheid </a:t>
            </a:r>
            <a:r>
              <a:rPr lang="nl-NL" sz="1800" dirty="0" err="1">
                <a:effectLst/>
                <a:latin typeface="Verdana" panose="020B0604030504040204" pitchFamily="34" charset="0"/>
                <a:ea typeface="Calibri" panose="020F0502020204030204" pitchFamily="34" charset="0"/>
                <a:cs typeface="Times New Roman" panose="02020603050405020304" pitchFamily="18" charset="0"/>
                <a:sym typeface="Wingdings" panose="05000000000000000000" pitchFamily="2" charset="2"/>
              </a:rPr>
              <a:t>aandachtsvelder</a:t>
            </a:r>
            <a:r>
              <a:rPr lang="nl-NL" dirty="0">
                <a:ea typeface="Calibri" panose="020F0502020204030204" pitchFamily="34" charset="0"/>
                <a:cs typeface="Times New Roman" panose="02020603050405020304" pitchFamily="18" charset="0"/>
                <a:sym typeface="Wingdings" panose="05000000000000000000" pitchFamily="2" charset="2"/>
              </a:rPr>
              <a:t> - streefwaarde 100% bereikbaarheid</a:t>
            </a:r>
          </a:p>
          <a:p>
            <a:pPr marL="285750" indent="-285750">
              <a:buFont typeface="Wingdings" panose="05000000000000000000" pitchFamily="2" charset="2"/>
              <a:buChar char="à"/>
            </a:pPr>
            <a:endParaRPr lang="nl-NL" sz="1800" dirty="0">
              <a:effectLst/>
              <a:latin typeface="Verdana" panose="020B0604030504040204" pitchFamily="34" charset="0"/>
              <a:ea typeface="Calibri" panose="020F0502020204030204" pitchFamily="34" charset="0"/>
              <a:cs typeface="Times New Roman" panose="02020603050405020304" pitchFamily="18" charset="0"/>
              <a:sym typeface="Wingdings" panose="05000000000000000000" pitchFamily="2" charset="2"/>
            </a:endParaRPr>
          </a:p>
          <a:p>
            <a:pPr marL="285750" indent="-285750">
              <a:buFont typeface="Wingdings" panose="05000000000000000000" pitchFamily="2" charset="2"/>
              <a:buChar char="à"/>
            </a:pPr>
            <a:r>
              <a:rPr lang="en-US" sz="1800" dirty="0">
                <a:effectLst/>
                <a:latin typeface="Verdana" panose="020B0604030504040204" pitchFamily="34" charset="0"/>
                <a:ea typeface="Calibri" panose="020F0502020204030204" pitchFamily="34" charset="0"/>
                <a:cs typeface="Times New Roman" panose="02020603050405020304" pitchFamily="18" charset="0"/>
              </a:rPr>
              <a:t>VIM </a:t>
            </a:r>
            <a:r>
              <a:rPr lang="en-US" sz="1800" dirty="0" err="1">
                <a:effectLst/>
                <a:latin typeface="Verdana" panose="020B0604030504040204" pitchFamily="34" charset="0"/>
                <a:ea typeface="Calibri" panose="020F0502020204030204" pitchFamily="34" charset="0"/>
                <a:cs typeface="Times New Roman" panose="02020603050405020304" pitchFamily="18" charset="0"/>
              </a:rPr>
              <a:t>analyse</a:t>
            </a:r>
            <a:r>
              <a:rPr lang="en-US" sz="1800" dirty="0">
                <a:effectLst/>
                <a:latin typeface="Verdana" panose="020B0604030504040204" pitchFamily="34" charset="0"/>
                <a:ea typeface="Calibri" panose="020F0502020204030204" pitchFamily="34" charset="0"/>
                <a:cs typeface="Times New Roman" panose="02020603050405020304" pitchFamily="18" charset="0"/>
              </a:rPr>
              <a:t> </a:t>
            </a:r>
            <a:r>
              <a:rPr lang="en-US" sz="1800" dirty="0" err="1">
                <a:effectLst/>
                <a:latin typeface="Verdana" panose="020B0604030504040204" pitchFamily="34" charset="0"/>
                <a:ea typeface="Calibri" panose="020F0502020204030204" pitchFamily="34" charset="0"/>
                <a:cs typeface="Times New Roman" panose="02020603050405020304" pitchFamily="18" charset="0"/>
              </a:rPr>
              <a:t>juni</a:t>
            </a:r>
            <a:r>
              <a:rPr lang="en-US" sz="1800" dirty="0">
                <a:effectLst/>
                <a:latin typeface="Verdana" panose="020B0604030504040204" pitchFamily="34" charset="0"/>
                <a:ea typeface="Calibri" panose="020F0502020204030204" pitchFamily="34" charset="0"/>
                <a:cs typeface="Times New Roman" panose="02020603050405020304" pitchFamily="18" charset="0"/>
              </a:rPr>
              <a:t> 2024 </a:t>
            </a:r>
            <a:r>
              <a:rPr lang="en-US" dirty="0">
                <a:ea typeface="Calibri" panose="020F0502020204030204" pitchFamily="34" charset="0"/>
                <a:cs typeface="Times New Roman" panose="02020603050405020304" pitchFamily="18" charset="0"/>
                <a:sym typeface="Wingdings" panose="05000000000000000000" pitchFamily="2" charset="2"/>
              </a:rPr>
              <a:t>- </a:t>
            </a:r>
            <a:r>
              <a:rPr lang="en-US" dirty="0" err="1">
                <a:ea typeface="Calibri" panose="020F0502020204030204" pitchFamily="34" charset="0"/>
                <a:cs typeface="Times New Roman" panose="02020603050405020304" pitchFamily="18" charset="0"/>
                <a:sym typeface="Wingdings" panose="05000000000000000000" pitchFamily="2" charset="2"/>
              </a:rPr>
              <a:t>streefwaarde</a:t>
            </a:r>
            <a:r>
              <a:rPr lang="en-US" sz="1800" dirty="0">
                <a:effectLst/>
                <a:latin typeface="Verdana" panose="020B0604030504040204" pitchFamily="34" charset="0"/>
                <a:ea typeface="Calibri" panose="020F0502020204030204" pitchFamily="34" charset="0"/>
                <a:cs typeface="Times New Roman" panose="02020603050405020304" pitchFamily="18" charset="0"/>
              </a:rPr>
              <a:t> </a:t>
            </a:r>
            <a:r>
              <a:rPr lang="nl-NL" sz="1800" dirty="0">
                <a:effectLst/>
                <a:latin typeface="Verdana" panose="020B0604030504040204" pitchFamily="34" charset="0"/>
                <a:ea typeface="Calibri" panose="020F0502020204030204" pitchFamily="34" charset="0"/>
                <a:cs typeface="Times New Roman" panose="02020603050405020304" pitchFamily="18" charset="0"/>
              </a:rPr>
              <a:t>0 VIM m.b.t. bereikbaarheid </a:t>
            </a:r>
            <a:r>
              <a:rPr lang="nl-NL" sz="1800" dirty="0" err="1">
                <a:effectLst/>
                <a:latin typeface="Verdana" panose="020B0604030504040204" pitchFamily="34" charset="0"/>
                <a:ea typeface="Calibri" panose="020F0502020204030204" pitchFamily="34" charset="0"/>
                <a:cs typeface="Times New Roman" panose="02020603050405020304" pitchFamily="18" charset="0"/>
              </a:rPr>
              <a:t>aandachtsvelder</a:t>
            </a:r>
            <a:r>
              <a:rPr lang="nl-NL" sz="1800" dirty="0">
                <a:effectLst/>
                <a:latin typeface="Verdana" panose="020B0604030504040204" pitchFamily="34" charset="0"/>
                <a:ea typeface="Calibri" panose="020F0502020204030204" pitchFamily="34" charset="0"/>
                <a:cs typeface="Times New Roman" panose="02020603050405020304" pitchFamily="18" charset="0"/>
              </a:rPr>
              <a:t> </a:t>
            </a: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a:p>
            <a:endParaRPr lang="nl-NL" dirty="0"/>
          </a:p>
          <a:p>
            <a:endParaRPr lang="nl-NL" dirty="0"/>
          </a:p>
        </p:txBody>
      </p:sp>
      <p:sp>
        <p:nvSpPr>
          <p:cNvPr id="5" name="Titel 4">
            <a:extLst>
              <a:ext uri="{FF2B5EF4-FFF2-40B4-BE49-F238E27FC236}">
                <a16:creationId xmlns:a16="http://schemas.microsoft.com/office/drawing/2014/main" id="{E5D82972-2C94-82D4-57AA-601D557592AE}"/>
              </a:ext>
            </a:extLst>
          </p:cNvPr>
          <p:cNvSpPr>
            <a:spLocks noGrp="1"/>
          </p:cNvSpPr>
          <p:nvPr>
            <p:ph type="title"/>
          </p:nvPr>
        </p:nvSpPr>
        <p:spPr>
          <a:xfrm>
            <a:off x="369858" y="1340768"/>
            <a:ext cx="7847038" cy="571504"/>
          </a:xfrm>
        </p:spPr>
        <p:txBody>
          <a:bodyPr>
            <a:normAutofit fontScale="90000"/>
          </a:bodyPr>
          <a:lstStyle/>
          <a:p>
            <a:r>
              <a:rPr lang="nl-NL" sz="2900" dirty="0">
                <a:effectLst/>
                <a:cs typeface="Times New Roman" panose="02020603050405020304" pitchFamily="18" charset="0"/>
              </a:rPr>
              <a:t>Verbeteronderdeel </a:t>
            </a:r>
            <a:r>
              <a:rPr lang="nl-NL" sz="2800" dirty="0">
                <a:effectLst/>
                <a:cs typeface="Times New Roman" panose="02020603050405020304" pitchFamily="18" charset="0"/>
              </a:rPr>
              <a:t>– voorbeeld antistolling</a:t>
            </a:r>
            <a:br>
              <a:rPr lang="nl-NL" sz="2800" dirty="0">
                <a:effectLst/>
                <a:cs typeface="Times New Roman" panose="02020603050405020304" pitchFamily="18" charset="0"/>
              </a:rPr>
            </a:br>
            <a:r>
              <a:rPr lang="en-US" sz="1600" dirty="0" err="1">
                <a:ea typeface="Calibri" panose="020F0502020204030204" pitchFamily="34" charset="0"/>
                <a:cs typeface="Times New Roman" panose="02020603050405020304" pitchFamily="18" charset="0"/>
              </a:rPr>
              <a:t>L</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okale</a:t>
            </a:r>
            <a:r>
              <a:rPr lang="en-US" sz="1600" dirty="0">
                <a:effectLst/>
                <a:latin typeface="Verdana" panose="020B0604030504040204" pitchFamily="34" charset="0"/>
                <a:ea typeface="Calibri" panose="020F0502020204030204" pitchFamily="34" charset="0"/>
                <a:cs typeface="Times New Roman" panose="02020603050405020304" pitchFamily="18" charset="0"/>
              </a:rPr>
              <a:t>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antistollingsexpertise</a:t>
            </a:r>
            <a:r>
              <a:rPr lang="en-US" sz="1600" dirty="0">
                <a:effectLst/>
                <a:latin typeface="Verdana" panose="020B0604030504040204" pitchFamily="34" charset="0"/>
                <a:ea typeface="Calibri" panose="020F0502020204030204" pitchFamily="34" charset="0"/>
                <a:cs typeface="Times New Roman" panose="02020603050405020304" pitchFamily="18" charset="0"/>
              </a:rPr>
              <a:t> (arts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aandachtsvelder</a:t>
            </a:r>
            <a:r>
              <a:rPr lang="en-US" sz="1600" dirty="0">
                <a:effectLst/>
                <a:latin typeface="Verdana" panose="020B0604030504040204" pitchFamily="34" charset="0"/>
                <a:ea typeface="Calibri" panose="020F0502020204030204" pitchFamily="34" charset="0"/>
                <a:cs typeface="Times New Roman" panose="02020603050405020304" pitchFamily="18" charset="0"/>
              </a:rPr>
              <a:t> +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waarnemer</a:t>
            </a:r>
            <a:r>
              <a:rPr lang="en-US" sz="1600" dirty="0">
                <a:effectLst/>
                <a:latin typeface="Verdana" panose="020B0604030504040204" pitchFamily="34" charset="0"/>
                <a:ea typeface="Calibri" panose="020F0502020204030204" pitchFamily="34" charset="0"/>
                <a:cs typeface="Times New Roman" panose="02020603050405020304" pitchFamily="18" charset="0"/>
              </a:rPr>
              <a:t> + </a:t>
            </a:r>
            <a:r>
              <a:rPr lang="en-US" sz="1600" dirty="0" err="1">
                <a:effectLst/>
                <a:latin typeface="Verdana" panose="020B0604030504040204" pitchFamily="34" charset="0"/>
                <a:ea typeface="Calibri" panose="020F0502020204030204" pitchFamily="34" charset="0"/>
                <a:cs typeface="Times New Roman" panose="02020603050405020304" pitchFamily="18" charset="0"/>
              </a:rPr>
              <a:t>evt</a:t>
            </a:r>
            <a:r>
              <a:rPr lang="en-US" sz="1600" dirty="0">
                <a:effectLst/>
                <a:latin typeface="Verdana" panose="020B0604030504040204" pitchFamily="34" charset="0"/>
                <a:ea typeface="Calibri" panose="020F0502020204030204" pitchFamily="34" charset="0"/>
                <a:cs typeface="Times New Roman" panose="02020603050405020304" pitchFamily="18" charset="0"/>
              </a:rPr>
              <a:t>. </a:t>
            </a:r>
            <a:r>
              <a:rPr lang="en-US" sz="1600" dirty="0">
                <a:ea typeface="Calibri" panose="020F0502020204030204" pitchFamily="34" charset="0"/>
                <a:cs typeface="Times New Roman" panose="02020603050405020304" pitchFamily="18" charset="0"/>
              </a:rPr>
              <a:t>NAW-</a:t>
            </a:r>
            <a:r>
              <a:rPr lang="en-US" sz="1600" dirty="0" err="1">
                <a:ea typeface="Calibri" panose="020F0502020204030204" pitchFamily="34" charset="0"/>
                <a:cs typeface="Times New Roman" panose="02020603050405020304" pitchFamily="18" charset="0"/>
              </a:rPr>
              <a:t>uren</a:t>
            </a:r>
            <a:r>
              <a:rPr lang="en-US" sz="1600" dirty="0">
                <a:effectLst/>
                <a:latin typeface="Verdana" panose="020B0604030504040204" pitchFamily="34" charset="0"/>
                <a:ea typeface="Calibri" panose="020F0502020204030204" pitchFamily="34" charset="0"/>
                <a:cs typeface="Times New Roman" panose="02020603050405020304" pitchFamily="18" charset="0"/>
              </a:rPr>
              <a:t>)</a:t>
            </a:r>
            <a:br>
              <a:rPr lang="nl-NL" sz="2800" dirty="0">
                <a:effectLst/>
                <a:latin typeface="Calibri" panose="020F0502020204030204" pitchFamily="34" charset="0"/>
                <a:ea typeface="Calibri" panose="020F0502020204030204" pitchFamily="34" charset="0"/>
                <a:cs typeface="Times New Roman" panose="02020603050405020304" pitchFamily="18" charset="0"/>
              </a:rPr>
            </a:br>
            <a:endParaRPr lang="nl-NL" dirty="0"/>
          </a:p>
        </p:txBody>
      </p:sp>
    </p:spTree>
    <p:extLst>
      <p:ext uri="{BB962C8B-B14F-4D97-AF65-F5344CB8AC3E}">
        <p14:creationId xmlns:p14="http://schemas.microsoft.com/office/powerpoint/2010/main" val="6062382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880A07C-63C8-BCC1-13BE-E246FE868509}"/>
              </a:ext>
            </a:extLst>
          </p:cNvPr>
          <p:cNvSpPr>
            <a:spLocks noGrp="1"/>
          </p:cNvSpPr>
          <p:nvPr>
            <p:ph type="title"/>
          </p:nvPr>
        </p:nvSpPr>
        <p:spPr/>
        <p:txBody>
          <a:bodyPr/>
          <a:lstStyle/>
          <a:p>
            <a:r>
              <a:rPr lang="nl-NL" dirty="0"/>
              <a:t>Vragen?</a:t>
            </a:r>
          </a:p>
        </p:txBody>
      </p:sp>
      <p:sp>
        <p:nvSpPr>
          <p:cNvPr id="3" name="Tijdelijke aanduiding voor inhoud 2">
            <a:extLst>
              <a:ext uri="{FF2B5EF4-FFF2-40B4-BE49-F238E27FC236}">
                <a16:creationId xmlns:a16="http://schemas.microsoft.com/office/drawing/2014/main" id="{14403151-0C3E-AF87-68FB-CDE3DFA238E7}"/>
              </a:ext>
            </a:extLst>
          </p:cNvPr>
          <p:cNvSpPr>
            <a:spLocks noGrp="1"/>
          </p:cNvSpPr>
          <p:nvPr>
            <p:ph idx="1"/>
          </p:nvPr>
        </p:nvSpPr>
        <p:spPr>
          <a:xfrm>
            <a:off x="368300" y="2630501"/>
            <a:ext cx="7858180" cy="4273580"/>
          </a:xfrm>
        </p:spPr>
        <p:txBody>
          <a:bodyPr/>
          <a:lstStyle/>
          <a:p>
            <a:pPr marL="285750" indent="-285750">
              <a:buFontTx/>
              <a:buChar char="-"/>
            </a:pPr>
            <a:r>
              <a:rPr lang="nl-NL" dirty="0"/>
              <a:t>Hoe ervaren jullie de dialoog in het najaar met de IGJ?</a:t>
            </a:r>
          </a:p>
          <a:p>
            <a:pPr marL="285750" indent="-285750">
              <a:buFontTx/>
              <a:buChar char="-"/>
            </a:pPr>
            <a:r>
              <a:rPr lang="nl-NL" dirty="0"/>
              <a:t>Is er uitwisseling tussen klinieken over verbeterdoelen?</a:t>
            </a:r>
          </a:p>
          <a:p>
            <a:pPr marL="285750" indent="-285750">
              <a:buFontTx/>
              <a:buChar char="-"/>
            </a:pPr>
            <a:r>
              <a:rPr lang="nl-NL" dirty="0"/>
              <a:t>Hoe wordt de jaarlijkse publicatie </a:t>
            </a:r>
            <a:r>
              <a:rPr lang="nl-NL" i="1" dirty="0"/>
              <a:t>Particuliere klinieken in Beeld</a:t>
            </a:r>
            <a:r>
              <a:rPr lang="nl-NL" dirty="0"/>
              <a:t> (oktober) door jullie ervaren?</a:t>
            </a:r>
          </a:p>
        </p:txBody>
      </p:sp>
    </p:spTree>
    <p:extLst>
      <p:ext uri="{BB962C8B-B14F-4D97-AF65-F5344CB8AC3E}">
        <p14:creationId xmlns:p14="http://schemas.microsoft.com/office/powerpoint/2010/main" val="18524896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Tot slot</a:t>
            </a:r>
          </a:p>
        </p:txBody>
      </p:sp>
      <p:sp>
        <p:nvSpPr>
          <p:cNvPr id="3" name="Tijdelijke aanduiding voor inhoud 2"/>
          <p:cNvSpPr>
            <a:spLocks noGrp="1"/>
          </p:cNvSpPr>
          <p:nvPr>
            <p:ph idx="1"/>
          </p:nvPr>
        </p:nvSpPr>
        <p:spPr>
          <a:xfrm>
            <a:off x="368300" y="2060848"/>
            <a:ext cx="7858180" cy="4273580"/>
          </a:xfrm>
        </p:spPr>
        <p:txBody>
          <a:bodyPr>
            <a:normAutofit/>
          </a:bodyPr>
          <a:lstStyle/>
          <a:p>
            <a:pPr lvl="0"/>
            <a:r>
              <a:rPr lang="nl-NL" dirty="0"/>
              <a:t>Gebruik altijd de </a:t>
            </a:r>
            <a:r>
              <a:rPr lang="nl-NL" b="1" dirty="0"/>
              <a:t>handleiding en aanleverformulieren</a:t>
            </a:r>
          </a:p>
          <a:p>
            <a:pPr lvl="0"/>
            <a:endParaRPr lang="nl-NL" dirty="0">
              <a:sym typeface="Wingdings" panose="05000000000000000000" pitchFamily="2" charset="2"/>
            </a:endParaRPr>
          </a:p>
          <a:p>
            <a:pPr lvl="0"/>
            <a:r>
              <a:rPr lang="nl-NL" dirty="0"/>
              <a:t>Check: </a:t>
            </a:r>
            <a:r>
              <a:rPr lang="nl-NL" b="1" dirty="0"/>
              <a:t>elk verbeteronderdeel</a:t>
            </a:r>
            <a:r>
              <a:rPr lang="nl-NL" dirty="0"/>
              <a:t> beschreven én opgenomen in de </a:t>
            </a:r>
            <a:r>
              <a:rPr lang="nl-NL" b="1" dirty="0"/>
              <a:t>5-stappenbeschrijving</a:t>
            </a:r>
          </a:p>
          <a:p>
            <a:pPr lvl="0"/>
            <a:endParaRPr lang="nl-NL" dirty="0">
              <a:sym typeface="Wingdings" panose="05000000000000000000" pitchFamily="2" charset="2"/>
            </a:endParaRPr>
          </a:p>
          <a:p>
            <a:pPr lvl="0"/>
            <a:r>
              <a:rPr lang="nl-NL" dirty="0">
                <a:sym typeface="Wingdings" panose="05000000000000000000" pitchFamily="2" charset="2"/>
              </a:rPr>
              <a:t>Bedenk bij terugkoppeling: is hiermee </a:t>
            </a:r>
            <a:r>
              <a:rPr lang="nl-NL" u="sng" dirty="0">
                <a:sym typeface="Wingdings" panose="05000000000000000000" pitchFamily="2" charset="2"/>
              </a:rPr>
              <a:t>objectief en navolgbaar aangetoond</a:t>
            </a:r>
            <a:r>
              <a:rPr lang="nl-NL" dirty="0">
                <a:sym typeface="Wingdings" panose="05000000000000000000" pitchFamily="2" charset="2"/>
              </a:rPr>
              <a:t> wat de status is van het VBD met de verbeteronderdelen en hoe is evt. verbetering ingezet</a:t>
            </a:r>
          </a:p>
          <a:p>
            <a:pPr lvl="0"/>
            <a:endParaRPr lang="nl-NL" dirty="0">
              <a:sym typeface="Wingdings" panose="05000000000000000000" pitchFamily="2" charset="2"/>
            </a:endParaRPr>
          </a:p>
          <a:p>
            <a:pPr lvl="0"/>
            <a:r>
              <a:rPr lang="nl-NL" dirty="0"/>
              <a:t>De aanlevering is het </a:t>
            </a:r>
            <a:r>
              <a:rPr lang="nl-NL" b="1" dirty="0"/>
              <a:t>visitekaartje van de kliniek</a:t>
            </a:r>
            <a:endParaRPr lang="nl-NL" dirty="0"/>
          </a:p>
          <a:p>
            <a:endParaRPr lang="nl-NL" dirty="0"/>
          </a:p>
        </p:txBody>
      </p:sp>
    </p:spTree>
    <p:extLst>
      <p:ext uri="{BB962C8B-B14F-4D97-AF65-F5344CB8AC3E}">
        <p14:creationId xmlns:p14="http://schemas.microsoft.com/office/powerpoint/2010/main" val="41324948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jdelijke aanduiding voor tekst 6">
            <a:extLst>
              <a:ext uri="{FF2B5EF4-FFF2-40B4-BE49-F238E27FC236}">
                <a16:creationId xmlns:a16="http://schemas.microsoft.com/office/drawing/2014/main" id="{9E5A3224-669C-9E4B-BEB2-BF5CA1AED5BE}"/>
              </a:ext>
            </a:extLst>
          </p:cNvPr>
          <p:cNvSpPr>
            <a:spLocks noGrp="1"/>
          </p:cNvSpPr>
          <p:nvPr>
            <p:ph type="body" sz="quarter" idx="13"/>
          </p:nvPr>
        </p:nvSpPr>
        <p:spPr/>
        <p:txBody>
          <a:bodyPr/>
          <a:lstStyle/>
          <a:p>
            <a:r>
              <a:rPr lang="nl-NL"/>
              <a:t>www.igj.nl</a:t>
            </a:r>
          </a:p>
        </p:txBody>
      </p:sp>
      <p:sp>
        <p:nvSpPr>
          <p:cNvPr id="27" name="Tijdelijke aanduiding voor tekst 26">
            <a:extLst>
              <a:ext uri="{FF2B5EF4-FFF2-40B4-BE49-F238E27FC236}">
                <a16:creationId xmlns:a16="http://schemas.microsoft.com/office/drawing/2014/main" id="{35689B37-ADE8-A747-91BC-62E79A8DEEE8}"/>
              </a:ext>
            </a:extLst>
          </p:cNvPr>
          <p:cNvSpPr>
            <a:spLocks noGrp="1"/>
          </p:cNvSpPr>
          <p:nvPr>
            <p:ph type="body" sz="quarter" idx="17"/>
          </p:nvPr>
        </p:nvSpPr>
        <p:spPr/>
        <p:txBody>
          <a:bodyPr/>
          <a:lstStyle/>
          <a:p>
            <a:r>
              <a:rPr lang="nl-NL" dirty="0"/>
              <a:t>verbeterdoelenmsz@igj.nl</a:t>
            </a:r>
          </a:p>
        </p:txBody>
      </p:sp>
      <p:sp>
        <p:nvSpPr>
          <p:cNvPr id="29" name="Tijdelijke aanduiding voor afbeelding 28">
            <a:extLst>
              <a:ext uri="{FF2B5EF4-FFF2-40B4-BE49-F238E27FC236}">
                <a16:creationId xmlns:a16="http://schemas.microsoft.com/office/drawing/2014/main" id="{06CDF29F-F466-B548-A1B7-8D36911EEE86}"/>
              </a:ext>
            </a:extLst>
          </p:cNvPr>
          <p:cNvSpPr>
            <a:spLocks noGrp="1"/>
          </p:cNvSpPr>
          <p:nvPr>
            <p:ph type="pic" sz="quarter" idx="19"/>
          </p:nvPr>
        </p:nvSpPr>
        <p:spPr/>
        <p:txBody>
          <a:bodyPr/>
          <a:lstStyle/>
          <a:p>
            <a:endParaRPr lang="nl-NL"/>
          </a:p>
        </p:txBody>
      </p:sp>
      <p:sp>
        <p:nvSpPr>
          <p:cNvPr id="30" name="Tijdelijke aanduiding voor afbeelding 29">
            <a:extLst>
              <a:ext uri="{FF2B5EF4-FFF2-40B4-BE49-F238E27FC236}">
                <a16:creationId xmlns:a16="http://schemas.microsoft.com/office/drawing/2014/main" id="{C4EDAFF7-6D2B-E645-B331-ADC360DEB8A8}"/>
              </a:ext>
            </a:extLst>
          </p:cNvPr>
          <p:cNvSpPr>
            <a:spLocks noGrp="1"/>
          </p:cNvSpPr>
          <p:nvPr>
            <p:ph type="pic" sz="quarter" idx="20"/>
          </p:nvPr>
        </p:nvSpPr>
        <p:spPr/>
        <p:txBody>
          <a:bodyPr/>
          <a:lstStyle/>
          <a:p>
            <a:endParaRPr lang="nl-NL"/>
          </a:p>
        </p:txBody>
      </p:sp>
      <p:sp>
        <p:nvSpPr>
          <p:cNvPr id="6" name="Tijdelijke aanduiding voor dianummer 5">
            <a:extLst>
              <a:ext uri="{FF2B5EF4-FFF2-40B4-BE49-F238E27FC236}">
                <a16:creationId xmlns:a16="http://schemas.microsoft.com/office/drawing/2014/main" id="{FAF09D96-CB92-8347-A128-938D55645EFC}"/>
              </a:ext>
            </a:extLst>
          </p:cNvPr>
          <p:cNvSpPr>
            <a:spLocks noGrp="1"/>
          </p:cNvSpPr>
          <p:nvPr>
            <p:ph type="sldNum" sz="quarter" idx="24"/>
          </p:nvPr>
        </p:nvSpPr>
        <p:spPr/>
        <p:txBody>
          <a:bodyPr/>
          <a:lstStyle/>
          <a:p>
            <a:fld id="{10A0A6AF-03C5-477E-939A-E28F7E7F05EA}" type="slidenum">
              <a:rPr lang="nl-NL" smtClean="0"/>
              <a:pPr/>
              <a:t>22</a:t>
            </a:fld>
            <a:endParaRPr lang="nl-NL" dirty="0"/>
          </a:p>
        </p:txBody>
      </p:sp>
    </p:spTree>
    <p:extLst>
      <p:ext uri="{BB962C8B-B14F-4D97-AF65-F5344CB8AC3E}">
        <p14:creationId xmlns:p14="http://schemas.microsoft.com/office/powerpoint/2010/main" val="2786472669"/>
      </p:ext>
    </p:extLst>
  </p:cSld>
  <p:clrMapOvr>
    <a:masterClrMapping/>
  </p:clrMapOvr>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1259</Words>
  <Application>Microsoft Office PowerPoint</Application>
  <PresentationFormat>Diavoorstelling (4:3)</PresentationFormat>
  <Paragraphs>229</Paragraphs>
  <Slides>22</Slides>
  <Notes>22</Notes>
  <HiddenSlides>12</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22</vt:i4>
      </vt:variant>
    </vt:vector>
  </HeadingPairs>
  <TitlesOfParts>
    <vt:vector size="28" baseType="lpstr">
      <vt:lpstr>Arial</vt:lpstr>
      <vt:lpstr>Calibri</vt:lpstr>
      <vt:lpstr>Times New Roman</vt:lpstr>
      <vt:lpstr>Verdana</vt:lpstr>
      <vt:lpstr>Wingdings</vt:lpstr>
      <vt:lpstr>Office-thema</vt:lpstr>
      <vt:lpstr>    Verbeterdoelen in  particuliere klinieken   </vt:lpstr>
      <vt:lpstr>Verbeterdoelen MSZ </vt:lpstr>
      <vt:lpstr>Verbeterdoelen in klinieken</vt:lpstr>
      <vt:lpstr>Terugkoppeling verbeterdoelen </vt:lpstr>
      <vt:lpstr>Terugkoppeling verbeterdoelen </vt:lpstr>
      <vt:lpstr>Terugkoppeling verbeterdoelen </vt:lpstr>
      <vt:lpstr>Kennisuitwisseling</vt:lpstr>
      <vt:lpstr>Terugkoppeling verbeterdoelen voorbeeld valpreventie met aanleverformulier</vt:lpstr>
      <vt:lpstr>PowerPoint-presentatie</vt:lpstr>
      <vt:lpstr>Verbeteronderdeel 1– voorbeeld valpreventie bij ouderen </vt:lpstr>
      <vt:lpstr>PowerPoint-presentatie</vt:lpstr>
      <vt:lpstr>PowerPoint-presentatie</vt:lpstr>
      <vt:lpstr>PowerPoint-presentatie</vt:lpstr>
      <vt:lpstr>PowerPoint-presentatie</vt:lpstr>
      <vt:lpstr>Verbeteronderdeel – voorbeeld antistolling Lokale antistollingsexpertise (arts aandachtsvelder + waarnemer + evt. NAW-uren) </vt:lpstr>
      <vt:lpstr>Verbeteronderdeel – voorbeeld antistolling Lokale antistollingsexpertise (arts aandachtsvelder + waarnemer + evt. NAW-uren) </vt:lpstr>
      <vt:lpstr>Verbeteronderdeel – voorbeeld antistolling Lokale antistollingsexpertise (arts aandachtsvelder + waarnemer + evt. NAW-uren) </vt:lpstr>
      <vt:lpstr>Verbeteronderdeel – voorbeeld antistolling Lokale antistollingsexpertise (arts aandachtsvelder + waarnemer + evt. NAW-uren) </vt:lpstr>
      <vt:lpstr>Verbeteronderdeel – voorbeeld antistolling Lokale antistollingsexpertise (arts aandachtsvelder + waarnemer + evt. NAW-uren) </vt:lpstr>
      <vt:lpstr>Vragen?</vt:lpstr>
      <vt:lpstr>Tot slot</vt:lpstr>
      <vt:lpstr>PowerPoint-presentatie</vt:lpstr>
    </vt:vector>
  </TitlesOfParts>
  <Company>Rijksoverheid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 1</dc:title>
  <dc:creator>MANSCHOT</dc:creator>
  <cp:lastModifiedBy>Martin Blokpoel | ZKN</cp:lastModifiedBy>
  <cp:revision>1263</cp:revision>
  <dcterms:created xsi:type="dcterms:W3CDTF">2018-05-01T10:30:21Z</dcterms:created>
  <dcterms:modified xsi:type="dcterms:W3CDTF">2026-02-17T10:52:09Z</dcterms:modified>
</cp:coreProperties>
</file>