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34" r:id="rId2"/>
    <p:sldId id="333" r:id="rId3"/>
    <p:sldId id="315" r:id="rId4"/>
    <p:sldId id="316" r:id="rId5"/>
    <p:sldId id="317" r:id="rId6"/>
    <p:sldId id="318" r:id="rId7"/>
    <p:sldId id="320" r:id="rId8"/>
    <p:sldId id="322" r:id="rId9"/>
    <p:sldId id="323" r:id="rId10"/>
    <p:sldId id="324" r:id="rId11"/>
    <p:sldId id="325" r:id="rId12"/>
    <p:sldId id="327" r:id="rId13"/>
    <p:sldId id="328" r:id="rId14"/>
    <p:sldId id="329" r:id="rId15"/>
    <p:sldId id="330" r:id="rId16"/>
    <p:sldId id="33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Stijl, lich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Stijl, licht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F1AB2-1976-4502-BF36-3FF5EA218861}" styleName="Stijl, gemiddeld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Stijl, gemiddeld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Stijl, gemiddeld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60"/>
  </p:normalViewPr>
  <p:slideViewPr>
    <p:cSldViewPr snapToGrid="0">
      <p:cViewPr varScale="1">
        <p:scale>
          <a:sx n="114" d="100"/>
          <a:sy n="114" d="100"/>
        </p:scale>
        <p:origin x="43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AC06E-E505-463B-AC2C-6044F9015D50}" type="datetimeFigureOut">
              <a:rPr lang="en-US" smtClean="0"/>
              <a:t>7/28/2022</a:t>
            </a:fld>
            <a:endParaRPr 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273467-8615-47EA-AE1B-504DBCFE8B19}" type="slidenum">
              <a:rPr lang="en-US" smtClean="0"/>
              <a:t>‹nr.›</a:t>
            </a:fld>
            <a:endParaRPr lang="en-US"/>
          </a:p>
        </p:txBody>
      </p:sp>
    </p:spTree>
    <p:extLst>
      <p:ext uri="{BB962C8B-B14F-4D97-AF65-F5344CB8AC3E}">
        <p14:creationId xmlns:p14="http://schemas.microsoft.com/office/powerpoint/2010/main" val="2227935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6" name="Tijdelijke aanduiding voor dianummer 5">
            <a:extLst>
              <a:ext uri="{FF2B5EF4-FFF2-40B4-BE49-F238E27FC236}">
                <a16:creationId xmlns:a16="http://schemas.microsoft.com/office/drawing/2014/main" id="{01F94D8D-0DC3-454E-8001-44001B7BB2E6}"/>
              </a:ext>
            </a:extLst>
          </p:cNvPr>
          <p:cNvSpPr>
            <a:spLocks noGrp="1"/>
          </p:cNvSpPr>
          <p:nvPr>
            <p:ph type="sldNum" sz="quarter" idx="12"/>
          </p:nvPr>
        </p:nvSpPr>
        <p:spPr/>
        <p:txBody>
          <a:bodyPr/>
          <a:lstStyle/>
          <a:p>
            <a:fld id="{FB2B5C02-F0FE-8240-B9BD-870FAB1D04C2}" type="slidenum">
              <a:rPr lang="nl-NL" smtClean="0"/>
              <a:t>‹nr.›</a:t>
            </a:fld>
            <a:endParaRPr lang="nl-NL"/>
          </a:p>
        </p:txBody>
      </p:sp>
      <p:sp>
        <p:nvSpPr>
          <p:cNvPr id="7" name="Tijdelijke aanduiding voor titel 1">
            <a:extLst>
              <a:ext uri="{FF2B5EF4-FFF2-40B4-BE49-F238E27FC236}">
                <a16:creationId xmlns:a16="http://schemas.microsoft.com/office/drawing/2014/main" id="{44FF7756-85E3-8647-82E3-7176609A2D19}"/>
              </a:ext>
            </a:extLst>
          </p:cNvPr>
          <p:cNvSpPr>
            <a:spLocks noGrp="1"/>
          </p:cNvSpPr>
          <p:nvPr>
            <p:ph type="title"/>
          </p:nvPr>
        </p:nvSpPr>
        <p:spPr>
          <a:xfrm>
            <a:off x="838200" y="1241261"/>
            <a:ext cx="9776254" cy="808767"/>
          </a:xfrm>
          <a:prstGeom prst="rect">
            <a:avLst/>
          </a:prstGeom>
        </p:spPr>
        <p:txBody>
          <a:bodyPr vert="horz" lIns="91440" tIns="45720" rIns="91440" bIns="45720" rtlCol="0" anchor="ctr">
            <a:normAutofit/>
          </a:bodyPr>
          <a:lstStyle/>
          <a:p>
            <a:r>
              <a:rPr lang="nl-NL"/>
              <a:t>Klik om stijl te bewerken</a:t>
            </a:r>
            <a:endParaRPr lang="nl-NL" dirty="0"/>
          </a:p>
        </p:txBody>
      </p:sp>
      <p:sp>
        <p:nvSpPr>
          <p:cNvPr id="8" name="Tijdelijke aanduiding voor tekst 2">
            <a:extLst>
              <a:ext uri="{FF2B5EF4-FFF2-40B4-BE49-F238E27FC236}">
                <a16:creationId xmlns:a16="http://schemas.microsoft.com/office/drawing/2014/main" id="{44111E55-671C-9D42-B620-96B1BE4AD716}"/>
              </a:ext>
            </a:extLst>
          </p:cNvPr>
          <p:cNvSpPr>
            <a:spLocks noGrp="1"/>
          </p:cNvSpPr>
          <p:nvPr>
            <p:ph idx="1"/>
          </p:nvPr>
        </p:nvSpPr>
        <p:spPr>
          <a:xfrm>
            <a:off x="838200" y="2382632"/>
            <a:ext cx="10515600" cy="3794330"/>
          </a:xfrm>
          <a:prstGeom prst="rect">
            <a:avLst/>
          </a:prstGeom>
        </p:spPr>
        <p:txBody>
          <a:bodyPr vert="horz" lIns="91440" tIns="45720" rIns="91440" bIns="45720" rtlCol="0">
            <a:normAutofit/>
          </a:bodyPr>
          <a:lstStyle/>
          <a:p>
            <a:r>
              <a:rPr lang="nl-NL"/>
              <a:t>Tekststijl van het model bewerken
Tweede niveau
Derde niveau
Vierde niveau
Vijfde niveau</a:t>
            </a:r>
            <a:endParaRPr lang="nl-NL" dirty="0"/>
          </a:p>
        </p:txBody>
      </p:sp>
    </p:spTree>
    <p:extLst>
      <p:ext uri="{BB962C8B-B14F-4D97-AF65-F5344CB8AC3E}">
        <p14:creationId xmlns:p14="http://schemas.microsoft.com/office/powerpoint/2010/main" val="174071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eldia">
    <p:spTree>
      <p:nvGrpSpPr>
        <p:cNvPr id="1" name=""/>
        <p:cNvGrpSpPr/>
        <p:nvPr/>
      </p:nvGrpSpPr>
      <p:grpSpPr>
        <a:xfrm>
          <a:off x="0" y="0"/>
          <a:ext cx="0" cy="0"/>
          <a:chOff x="0" y="0"/>
          <a:chExt cx="0" cy="0"/>
        </a:xfrm>
      </p:grpSpPr>
      <p:sp>
        <p:nvSpPr>
          <p:cNvPr id="6" name="Tijdelijke aanduiding voor dianummer 5">
            <a:extLst>
              <a:ext uri="{FF2B5EF4-FFF2-40B4-BE49-F238E27FC236}">
                <a16:creationId xmlns:a16="http://schemas.microsoft.com/office/drawing/2014/main" id="{01F94D8D-0DC3-454E-8001-44001B7BB2E6}"/>
              </a:ext>
            </a:extLst>
          </p:cNvPr>
          <p:cNvSpPr>
            <a:spLocks noGrp="1"/>
          </p:cNvSpPr>
          <p:nvPr>
            <p:ph type="sldNum" sz="quarter" idx="12"/>
          </p:nvPr>
        </p:nvSpPr>
        <p:spPr/>
        <p:txBody>
          <a:bodyPr/>
          <a:lstStyle/>
          <a:p>
            <a:fld id="{FB2B5C02-F0FE-8240-B9BD-870FAB1D04C2}" type="slidenum">
              <a:rPr lang="nl-NL" smtClean="0"/>
              <a:t>‹nr.›</a:t>
            </a:fld>
            <a:endParaRPr lang="nl-NL"/>
          </a:p>
        </p:txBody>
      </p:sp>
      <p:sp>
        <p:nvSpPr>
          <p:cNvPr id="3" name="Tijdelijke aanduiding voor titel 1">
            <a:extLst>
              <a:ext uri="{FF2B5EF4-FFF2-40B4-BE49-F238E27FC236}">
                <a16:creationId xmlns:a16="http://schemas.microsoft.com/office/drawing/2014/main" id="{3785E879-A58D-EB42-B6AC-251D2C4398CE}"/>
              </a:ext>
            </a:extLst>
          </p:cNvPr>
          <p:cNvSpPr>
            <a:spLocks noGrp="1"/>
          </p:cNvSpPr>
          <p:nvPr>
            <p:ph type="title"/>
          </p:nvPr>
        </p:nvSpPr>
        <p:spPr>
          <a:xfrm>
            <a:off x="838200" y="1241261"/>
            <a:ext cx="9776254" cy="808767"/>
          </a:xfrm>
          <a:prstGeom prst="rect">
            <a:avLst/>
          </a:prstGeom>
        </p:spPr>
        <p:txBody>
          <a:bodyPr vert="horz" lIns="91440" tIns="45720" rIns="91440" bIns="45720" rtlCol="0" anchor="ctr">
            <a:normAutofit/>
          </a:bodyPr>
          <a:lstStyle/>
          <a:p>
            <a:r>
              <a:rPr lang="nl-NL"/>
              <a:t>Klik om stijl te bewerken</a:t>
            </a:r>
            <a:endParaRPr lang="nl-NL" dirty="0"/>
          </a:p>
        </p:txBody>
      </p:sp>
      <p:sp>
        <p:nvSpPr>
          <p:cNvPr id="4" name="Tijdelijke aanduiding voor tekst 2">
            <a:extLst>
              <a:ext uri="{FF2B5EF4-FFF2-40B4-BE49-F238E27FC236}">
                <a16:creationId xmlns:a16="http://schemas.microsoft.com/office/drawing/2014/main" id="{6D338AA3-D063-F644-9CC5-9DC141164CA3}"/>
              </a:ext>
            </a:extLst>
          </p:cNvPr>
          <p:cNvSpPr>
            <a:spLocks noGrp="1"/>
          </p:cNvSpPr>
          <p:nvPr>
            <p:ph idx="1"/>
          </p:nvPr>
        </p:nvSpPr>
        <p:spPr>
          <a:xfrm>
            <a:off x="838200" y="2382632"/>
            <a:ext cx="10515600" cy="3794330"/>
          </a:xfrm>
          <a:prstGeom prst="rect">
            <a:avLst/>
          </a:prstGeom>
        </p:spPr>
        <p:txBody>
          <a:bodyPr vert="horz" lIns="91440" tIns="45720" rIns="91440" bIns="45720" rtlCol="0">
            <a:normAutofit/>
          </a:bodyPr>
          <a:lstStyle/>
          <a:p>
            <a:r>
              <a:rPr lang="nl-NL"/>
              <a:t>Tekststijl van het model bewerken
Tweede niveau
Derde niveau
Vierde niveau
Vijfde niveau</a:t>
            </a:r>
            <a:endParaRPr lang="nl-NL" dirty="0"/>
          </a:p>
        </p:txBody>
      </p:sp>
    </p:spTree>
    <p:extLst>
      <p:ext uri="{BB962C8B-B14F-4D97-AF65-F5344CB8AC3E}">
        <p14:creationId xmlns:p14="http://schemas.microsoft.com/office/powerpoint/2010/main" val="19832661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AB7895A-EBBB-AD4C-AEE9-0320CB975B35}"/>
              </a:ext>
            </a:extLst>
          </p:cNvPr>
          <p:cNvSpPr>
            <a:spLocks noGrp="1"/>
          </p:cNvSpPr>
          <p:nvPr>
            <p:ph type="title"/>
          </p:nvPr>
        </p:nvSpPr>
        <p:spPr>
          <a:xfrm>
            <a:off x="838200" y="1241261"/>
            <a:ext cx="9776254" cy="808767"/>
          </a:xfrm>
          <a:prstGeom prst="rect">
            <a:avLst/>
          </a:prstGeom>
        </p:spPr>
        <p:txBody>
          <a:bodyPr vert="horz" lIns="91440" tIns="45720" rIns="91440" bIns="45720" rtlCol="0" anchor="ctr">
            <a:norm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6C060736-741F-EE40-A08C-5D38C6AC5370}"/>
              </a:ext>
            </a:extLst>
          </p:cNvPr>
          <p:cNvSpPr>
            <a:spLocks noGrp="1"/>
          </p:cNvSpPr>
          <p:nvPr>
            <p:ph type="body" idx="1"/>
          </p:nvPr>
        </p:nvSpPr>
        <p:spPr>
          <a:xfrm>
            <a:off x="838200" y="2382632"/>
            <a:ext cx="10515600" cy="3794330"/>
          </a:xfrm>
          <a:prstGeom prst="rect">
            <a:avLst/>
          </a:prstGeom>
        </p:spPr>
        <p:txBody>
          <a:bodyPr vert="horz" lIns="91440" tIns="45720" rIns="91440" bIns="45720" rtlCol="0">
            <a:normAutofit/>
          </a:bodyPr>
          <a:lstStyle/>
          <a:p>
            <a:r>
              <a:rPr lang="nl-NL" dirty="0"/>
              <a:t>Tekststijl van het model bewerken</a:t>
            </a:r>
          </a:p>
        </p:txBody>
      </p:sp>
      <p:sp>
        <p:nvSpPr>
          <p:cNvPr id="6" name="Tijdelijke aanduiding voor dianummer 5">
            <a:extLst>
              <a:ext uri="{FF2B5EF4-FFF2-40B4-BE49-F238E27FC236}">
                <a16:creationId xmlns:a16="http://schemas.microsoft.com/office/drawing/2014/main" id="{230F19D5-1565-324B-B91D-204C8F3A3351}"/>
              </a:ext>
            </a:extLst>
          </p:cNvPr>
          <p:cNvSpPr>
            <a:spLocks noGrp="1"/>
          </p:cNvSpPr>
          <p:nvPr>
            <p:ph type="sldNum" sz="quarter" idx="4"/>
          </p:nvPr>
        </p:nvSpPr>
        <p:spPr>
          <a:xfrm>
            <a:off x="8610600" y="6170997"/>
            <a:ext cx="2743200" cy="365125"/>
          </a:xfrm>
          <a:prstGeom prst="rect">
            <a:avLst/>
          </a:prstGeom>
        </p:spPr>
        <p:txBody>
          <a:bodyPr vert="horz" lIns="91440" tIns="45720" rIns="91440" bIns="45720" rtlCol="0" anchor="ctr"/>
          <a:lstStyle>
            <a:lvl1pPr algn="r">
              <a:defRPr sz="1200">
                <a:solidFill>
                  <a:schemeClr val="tx2"/>
                </a:solidFill>
              </a:defRPr>
            </a:lvl1pPr>
          </a:lstStyle>
          <a:p>
            <a:fld id="{FB2B5C02-F0FE-8240-B9BD-870FAB1D04C2}" type="slidenum">
              <a:rPr lang="nl-NL" smtClean="0"/>
              <a:pPr/>
              <a:t>‹nr.›</a:t>
            </a:fld>
            <a:endParaRPr lang="nl-NL" dirty="0"/>
          </a:p>
        </p:txBody>
      </p:sp>
      <p:pic>
        <p:nvPicPr>
          <p:cNvPr id="8" name="Afbeelding 7">
            <a:extLst>
              <a:ext uri="{FF2B5EF4-FFF2-40B4-BE49-F238E27FC236}">
                <a16:creationId xmlns:a16="http://schemas.microsoft.com/office/drawing/2014/main" id="{3F88C3DD-9886-E546-ADB7-9BD781AED227}"/>
              </a:ext>
            </a:extLst>
          </p:cNvPr>
          <p:cNvPicPr>
            <a:picLocks noChangeAspect="1"/>
          </p:cNvPicPr>
          <p:nvPr userDrawn="1"/>
        </p:nvPicPr>
        <p:blipFill>
          <a:blip r:embed="rId4"/>
          <a:stretch>
            <a:fillRect/>
          </a:stretch>
        </p:blipFill>
        <p:spPr>
          <a:xfrm>
            <a:off x="10927321" y="324067"/>
            <a:ext cx="841804" cy="1482811"/>
          </a:xfrm>
          <a:prstGeom prst="rect">
            <a:avLst/>
          </a:prstGeom>
        </p:spPr>
      </p:pic>
      <p:pic>
        <p:nvPicPr>
          <p:cNvPr id="10" name="Afbeelding 9">
            <a:extLst>
              <a:ext uri="{FF2B5EF4-FFF2-40B4-BE49-F238E27FC236}">
                <a16:creationId xmlns:a16="http://schemas.microsoft.com/office/drawing/2014/main" id="{388EA4EF-06B8-424B-BAA8-2F63EA44D6FD}"/>
              </a:ext>
            </a:extLst>
          </p:cNvPr>
          <p:cNvPicPr>
            <a:picLocks noChangeAspect="1"/>
          </p:cNvPicPr>
          <p:nvPr userDrawn="1"/>
        </p:nvPicPr>
        <p:blipFill>
          <a:blip r:embed="rId5"/>
          <a:stretch>
            <a:fillRect/>
          </a:stretch>
        </p:blipFill>
        <p:spPr>
          <a:xfrm>
            <a:off x="10951350" y="6503601"/>
            <a:ext cx="817287" cy="354399"/>
          </a:xfrm>
          <a:prstGeom prst="rect">
            <a:avLst/>
          </a:prstGeom>
        </p:spPr>
      </p:pic>
    </p:spTree>
    <p:extLst>
      <p:ext uri="{BB962C8B-B14F-4D97-AF65-F5344CB8AC3E}">
        <p14:creationId xmlns:p14="http://schemas.microsoft.com/office/powerpoint/2010/main" val="3764223681"/>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914400" rtl="0" eaLnBrk="1" latinLnBrk="0" hangingPunct="1">
        <a:lnSpc>
          <a:spcPct val="90000"/>
        </a:lnSpc>
        <a:spcBef>
          <a:spcPct val="0"/>
        </a:spcBef>
        <a:buNone/>
        <a:defRPr sz="4400" b="1" kern="1200">
          <a:solidFill>
            <a:schemeClr val="accent1"/>
          </a:solidFill>
          <a:latin typeface="+mn-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ooperatievgz.nl/zorgaanbieders/medisch-specialistische-zorg/inkoopbeleid" TargetMode="External"/><Relationship Id="rId2" Type="http://schemas.openxmlformats.org/officeDocument/2006/relationships/hyperlink" Target="file:///\\bouwendnl.local\dfs\DataZKN\Data\ALGEMEEN\Financiering%20&amp;%20Contractering\Verzekeraars\Inkoopbeleid%20verzekeraars\2023\ZilverenKruis.pdf" TargetMode="External"/><Relationship Id="rId1" Type="http://schemas.openxmlformats.org/officeDocument/2006/relationships/slideLayout" Target="../slideLayouts/slideLayout1.xml"/><Relationship Id="rId5" Type="http://schemas.openxmlformats.org/officeDocument/2006/relationships/hyperlink" Target="file:///\\bouwendnl.local\dfs\DataZKN\Data\ALGEMEEN\Financiering%20&amp;%20Contractering\Verzekeraars\Inkoopbeleid%20verzekeraars\2023\Menzis.pdf" TargetMode="External"/><Relationship Id="rId4" Type="http://schemas.openxmlformats.org/officeDocument/2006/relationships/hyperlink" Target="https://www.cz.nl/-/media/zorgaanbieder/actueel/zorginkoopbeleid/zorginkoopbeleid-medisch-specialistische-zorg.pdf?revid=49eee623-a4cb-4842-aabf-539411529ca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dsw.nl/Zorgverleners/msz" TargetMode="External"/><Relationship Id="rId7" Type="http://schemas.openxmlformats.org/officeDocument/2006/relationships/hyperlink" Target="file:///C:\Users\lst\Downloads\Inkoopbeleid-Zelfstandige-behandelcentra-2023%20def.pdf" TargetMode="External"/><Relationship Id="rId2" Type="http://schemas.openxmlformats.org/officeDocument/2006/relationships/hyperlink" Target="file:///C:\Users\lst\Downloads\Inkoopbeleid%202023%20Medisch%20Specialistische%20Zorg%20(1).pdf" TargetMode="External"/><Relationship Id="rId1" Type="http://schemas.openxmlformats.org/officeDocument/2006/relationships/slideLayout" Target="../slideLayouts/slideLayout1.xml"/><Relationship Id="rId6" Type="http://schemas.openxmlformats.org/officeDocument/2006/relationships/hyperlink" Target="file:///\\bouwendnl.local\dfs\DataZKN\Data\ALGEMEEN\Financiering%20&amp;%20Contractering\Verzekeraars\Inkoopbeleid%20verzekeraars\2023\ONVZ.pdf" TargetMode="External"/><Relationship Id="rId5" Type="http://schemas.openxmlformats.org/officeDocument/2006/relationships/hyperlink" Target="file:///\\bouwendnl.local\dfs\DataZKN\Data\ALGEMEEN\Financiering%20&amp;%20Contractering\Verzekeraars\Inkoopbeleid%20verzekeraars\2023\Eno.pdf" TargetMode="External"/><Relationship Id="rId4" Type="http://schemas.openxmlformats.org/officeDocument/2006/relationships/hyperlink" Target="file:///\\bouwendnl.local\dfs\DataZKN\Data\ALGEMEEN\Financiering%20&amp;%20Contractering\Verzekeraars\Inkoopbeleid%20verzekeraars\2023\Z&amp;Z.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03F41FBE-E3AE-4A70-BE09-3CB2D9528E9F}"/>
              </a:ext>
            </a:extLst>
          </p:cNvPr>
          <p:cNvSpPr txBox="1"/>
          <p:nvPr/>
        </p:nvSpPr>
        <p:spPr>
          <a:xfrm>
            <a:off x="1561987" y="1482958"/>
            <a:ext cx="8303466" cy="3293209"/>
          </a:xfrm>
          <a:prstGeom prst="rect">
            <a:avLst/>
          </a:prstGeom>
          <a:noFill/>
        </p:spPr>
        <p:txBody>
          <a:bodyPr wrap="square">
            <a:spAutoFit/>
          </a:bodyPr>
          <a:lstStyle/>
          <a:p>
            <a:pPr marL="0" indent="0" algn="ctr">
              <a:buNone/>
            </a:pPr>
            <a:r>
              <a:rPr lang="nl-NL" sz="4400" b="1" dirty="0">
                <a:solidFill>
                  <a:srgbClr val="394697"/>
                </a:solidFill>
                <a:ea typeface="+mj-ea"/>
                <a:cs typeface="+mj-cs"/>
              </a:rPr>
              <a:t>Inkoopbeleid</a:t>
            </a:r>
            <a:r>
              <a:rPr lang="nl-NL" sz="4400" dirty="0"/>
              <a:t> </a:t>
            </a:r>
            <a:r>
              <a:rPr lang="nl-NL" sz="4400" b="1" dirty="0">
                <a:solidFill>
                  <a:srgbClr val="394697"/>
                </a:solidFill>
                <a:ea typeface="+mj-ea"/>
                <a:cs typeface="+mj-cs"/>
              </a:rPr>
              <a:t>2023</a:t>
            </a:r>
            <a:r>
              <a:rPr lang="nl-NL" sz="4400" dirty="0"/>
              <a:t> </a:t>
            </a:r>
          </a:p>
          <a:p>
            <a:pPr algn="ctr"/>
            <a:br>
              <a:rPr lang="nl-NL" sz="3600" b="1" dirty="0">
                <a:solidFill>
                  <a:srgbClr val="344493"/>
                </a:solidFill>
              </a:rPr>
            </a:br>
            <a:r>
              <a:rPr lang="nl-NL" sz="2400" i="1" dirty="0">
                <a:solidFill>
                  <a:srgbClr val="344493"/>
                </a:solidFill>
              </a:rPr>
              <a:t>Een samenvatting van de belangrijkste thema’s, de voornaamste wijzigingen en de planning per zorgverzekeraar</a:t>
            </a:r>
          </a:p>
          <a:p>
            <a:pPr lvl="0" algn="ctr">
              <a:lnSpc>
                <a:spcPct val="100000"/>
              </a:lnSpc>
              <a:spcBef>
                <a:spcPts val="0"/>
              </a:spcBef>
            </a:pPr>
            <a:br>
              <a:rPr lang="nl-NL" sz="2400" i="1" dirty="0">
                <a:solidFill>
                  <a:srgbClr val="344493"/>
                </a:solidFill>
              </a:rPr>
            </a:br>
            <a:r>
              <a:rPr lang="nl-NL" sz="2000" i="1" dirty="0">
                <a:solidFill>
                  <a:srgbClr val="344493"/>
                </a:solidFill>
              </a:rPr>
              <a:t>juli 2022</a:t>
            </a:r>
            <a:endParaRPr lang="nl-NL" sz="2000" b="1" dirty="0">
              <a:solidFill>
                <a:srgbClr val="344493"/>
              </a:solidFill>
            </a:endParaRPr>
          </a:p>
          <a:p>
            <a:pPr algn="ctr"/>
            <a:br>
              <a:rPr lang="nl-NL" dirty="0"/>
            </a:br>
            <a:endParaRPr lang="nl-NL" dirty="0"/>
          </a:p>
        </p:txBody>
      </p:sp>
      <p:sp>
        <p:nvSpPr>
          <p:cNvPr id="9" name="Tekstvak 8">
            <a:extLst>
              <a:ext uri="{FF2B5EF4-FFF2-40B4-BE49-F238E27FC236}">
                <a16:creationId xmlns:a16="http://schemas.microsoft.com/office/drawing/2014/main" id="{895AF4BA-9607-0F87-B8C0-8CAFD163CC7C}"/>
              </a:ext>
            </a:extLst>
          </p:cNvPr>
          <p:cNvSpPr txBox="1"/>
          <p:nvPr/>
        </p:nvSpPr>
        <p:spPr>
          <a:xfrm>
            <a:off x="597716" y="6051980"/>
            <a:ext cx="10609976" cy="507831"/>
          </a:xfrm>
          <a:prstGeom prst="rect">
            <a:avLst/>
          </a:prstGeom>
          <a:noFill/>
        </p:spPr>
        <p:txBody>
          <a:bodyPr wrap="square">
            <a:spAutoFit/>
          </a:bodyPr>
          <a:lstStyle/>
          <a:p>
            <a:pPr marL="0" indent="0">
              <a:buNone/>
            </a:pPr>
            <a:r>
              <a:rPr lang="nl-NL" sz="900" b="1" dirty="0"/>
              <a:t>Disclaimer</a:t>
            </a:r>
            <a:r>
              <a:rPr lang="nl-NL" sz="900" dirty="0"/>
              <a:t>:</a:t>
            </a:r>
            <a:br>
              <a:rPr lang="nl-NL" sz="900" dirty="0"/>
            </a:br>
            <a:r>
              <a:rPr lang="nl-NL" sz="900" dirty="0"/>
              <a:t>Het inkoopbeleid 2023 is op hoofdlijnen samengevat. Specifiek contracteerbeleid op bijvoorbeeld diagnostiek, revalidatiezorg, intramurale farmacie/dure geneesmiddelen, kaakchirurgie, etc. is niet in deze samenvatting opgenomen. Aan dit document kunnen geen rechten worden ontleend. Voor inhoudelijke vragen over het inkoopbeleid adviseert ZKN om contact op te nemen met de betreffende zorgverzekeraar. </a:t>
            </a:r>
          </a:p>
        </p:txBody>
      </p:sp>
    </p:spTree>
    <p:extLst>
      <p:ext uri="{BB962C8B-B14F-4D97-AF65-F5344CB8AC3E}">
        <p14:creationId xmlns:p14="http://schemas.microsoft.com/office/powerpoint/2010/main" val="589147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dirty="0">
                <a:solidFill>
                  <a:srgbClr val="394697"/>
                </a:solidFill>
              </a:rPr>
              <a:t>ASR</a:t>
            </a:r>
            <a:endParaRPr lang="nl-NL" sz="3800"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4139595"/>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nl-NL" sz="1050" dirty="0"/>
              <a:t>Toevoeging van algemene contractvoorwaarden:</a:t>
            </a:r>
          </a:p>
          <a:p>
            <a:pPr marL="628650" lvl="1" indent="-171450">
              <a:buFont typeface="Courier New" panose="02070309020205020404" pitchFamily="49" charset="0"/>
              <a:buChar char="o"/>
            </a:pPr>
            <a:r>
              <a:rPr lang="nl-NL" sz="1050" dirty="0"/>
              <a:t>u wordt uitgesloten van contractering als </a:t>
            </a:r>
            <a:r>
              <a:rPr lang="nl-NL" sz="1050" dirty="0" err="1"/>
              <a:t>a.s.r</a:t>
            </a:r>
            <a:r>
              <a:rPr lang="nl-NL" sz="1050" dirty="0"/>
              <a:t>. beschikt over voldoende plausibele aanwijzingen om te concluderen dat de kwaliteit van zorg in geding is vanwege ondoelmatigheden, onrechtmatigheden, fraude, of anderszins integriteitsbezwaren</a:t>
            </a:r>
          </a:p>
          <a:p>
            <a:pPr marL="628650" lvl="1" indent="-171450">
              <a:buFont typeface="Courier New" panose="02070309020205020404" pitchFamily="49" charset="0"/>
              <a:buChar char="o"/>
            </a:pPr>
            <a:r>
              <a:rPr lang="nl-NL" sz="1050" dirty="0"/>
              <a:t>u wordt uitgesloten van contractering als u in de afgelopen 5 jaar in de uitoefening van uw beroep een ernstige fout heeft begaan, waardoor de integriteit in twijfel kan worden getrokken;</a:t>
            </a:r>
          </a:p>
          <a:p>
            <a:pPr lvl="1"/>
            <a:endParaRPr lang="nl-NL" sz="1050" dirty="0"/>
          </a:p>
          <a:p>
            <a:pPr marL="171450" indent="-171450" algn="l">
              <a:buFont typeface="Arial" panose="020B0604020202020204" pitchFamily="34" charset="0"/>
              <a:buChar char="•"/>
            </a:pPr>
            <a:r>
              <a:rPr lang="nl-NL" sz="1050" dirty="0"/>
              <a:t>Er zijn gespecificeerde contractvoorwaarden en kwaliteitseisen voor zelfstandige klinieken opgesteld:</a:t>
            </a:r>
            <a:br>
              <a:rPr lang="nl-NL" sz="1050" dirty="0"/>
            </a:br>
            <a:endParaRPr lang="nl-NL" sz="1050" dirty="0"/>
          </a:p>
          <a:p>
            <a:pPr lvl="1"/>
            <a:r>
              <a:rPr lang="nl-NL" sz="1050" u="sng" dirty="0"/>
              <a:t>Algemeen</a:t>
            </a:r>
          </a:p>
          <a:p>
            <a:pPr marL="628650" lvl="1" indent="-171450">
              <a:buFont typeface="Courier New" panose="02070309020205020404" pitchFamily="49" charset="0"/>
              <a:buChar char="o"/>
            </a:pPr>
            <a:r>
              <a:rPr lang="nl-NL" sz="1050" dirty="0"/>
              <a:t>uw instelling is minstens 2 jaar volwaardig in bedrijf.</a:t>
            </a:r>
          </a:p>
          <a:p>
            <a:pPr marL="628650" lvl="1" indent="-171450">
              <a:buFont typeface="Courier New" panose="02070309020205020404" pitchFamily="49" charset="0"/>
              <a:buChar char="o"/>
            </a:pPr>
            <a:r>
              <a:rPr lang="nl-NL" sz="1050" dirty="0"/>
              <a:t>er zijn ten minste 2 BIG geregistreerde medisch specialisten werkzaam die samen een dienstverband vormen van minimaal 2 fte</a:t>
            </a:r>
          </a:p>
          <a:p>
            <a:pPr marL="628650" lvl="1" indent="-171450">
              <a:buFont typeface="Courier New" panose="02070309020205020404" pitchFamily="49" charset="0"/>
              <a:buChar char="o"/>
            </a:pPr>
            <a:r>
              <a:rPr lang="nl-NL" sz="1050" dirty="0"/>
              <a:t>uw instelling is voor het desbetreffende MSZ- specialisme voor ≥ 80% gericht op het leveren van zorg dat volgens de zorgverzekeringwet onder de basisverzekering valt. Dit blijkt uit het zorgaanbod, de inrichting en de presentatie van de instelling. </a:t>
            </a:r>
          </a:p>
          <a:p>
            <a:pPr lvl="1"/>
            <a:br>
              <a:rPr lang="nl-NL" sz="1050" dirty="0"/>
            </a:br>
            <a:r>
              <a:rPr lang="nl-NL" sz="1050" u="sng" dirty="0"/>
              <a:t>Continuïteit van zorg</a:t>
            </a:r>
          </a:p>
          <a:p>
            <a:pPr marL="628650" lvl="1" indent="-171450">
              <a:buFont typeface="Courier New" panose="02070309020205020404" pitchFamily="49" charset="0"/>
              <a:buChar char="o"/>
            </a:pPr>
            <a:r>
              <a:rPr lang="nl-NL" sz="1050" dirty="0"/>
              <a:t>Bij nachtelijk verblijf zijn ten allen tijde minimaal een (basis)arts en twee verpleegkundigen aanwezig en is er een medisch specialist als achterwacht beschikbaar</a:t>
            </a:r>
          </a:p>
          <a:p>
            <a:pPr marL="628650" lvl="1" indent="-171450">
              <a:buFont typeface="Courier New" panose="02070309020205020404" pitchFamily="49" charset="0"/>
              <a:buChar char="o"/>
            </a:pPr>
            <a:r>
              <a:rPr lang="nl-NL" sz="1050" dirty="0"/>
              <a:t>uw instelling heeft bij invasieve ingrepen en bij klinisch verblijf een achterwachtregeling met een ziekenhuis, voor de opvang van eventuele complicaties en die binnen 30 minuten de behandeling kan overnemen. Deze afspraak dient schriftelijk vastgelegd te zijn en ondertekend door de partijen die hierbij betrokken zijn.</a:t>
            </a:r>
          </a:p>
          <a:p>
            <a:pPr marL="628650" lvl="1" indent="-171450">
              <a:buFont typeface="Courier New" panose="02070309020205020404" pitchFamily="49" charset="0"/>
              <a:buChar char="o"/>
            </a:pPr>
            <a:endParaRPr lang="nl-NL" sz="1050" dirty="0"/>
          </a:p>
          <a:p>
            <a:pPr lvl="1"/>
            <a:r>
              <a:rPr lang="nl-NL" sz="1050" u="sng" dirty="0"/>
              <a:t>Kwaliteit</a:t>
            </a:r>
          </a:p>
          <a:p>
            <a:pPr marL="628650" lvl="1" indent="-171450">
              <a:buFont typeface="Courier New" panose="02070309020205020404" pitchFamily="49" charset="0"/>
              <a:buChar char="o"/>
            </a:pPr>
            <a:r>
              <a:rPr lang="nl-NL" sz="1050" dirty="0"/>
              <a:t>Invasieve behandelingen onder algehele narcose bij patiënten met een ASA-classificatie van 3 en hoger worden niet verricht;</a:t>
            </a:r>
          </a:p>
          <a:p>
            <a:pPr marL="628650" lvl="1" indent="-171450">
              <a:buFont typeface="Courier New" panose="02070309020205020404" pitchFamily="49" charset="0"/>
              <a:buChar char="o"/>
            </a:pPr>
            <a:r>
              <a:rPr lang="nl-NL" sz="1050" dirty="0"/>
              <a:t>invasieve behandelingen van kinderen onder de 2 jaar worden niet verricht</a:t>
            </a:r>
          </a:p>
          <a:p>
            <a:pPr algn="l"/>
            <a:endParaRPr lang="nl-NL" sz="1050" dirty="0"/>
          </a:p>
        </p:txBody>
      </p:sp>
    </p:spTree>
    <p:extLst>
      <p:ext uri="{BB962C8B-B14F-4D97-AF65-F5344CB8AC3E}">
        <p14:creationId xmlns:p14="http://schemas.microsoft.com/office/powerpoint/2010/main" val="540389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dirty="0">
                <a:solidFill>
                  <a:srgbClr val="394697"/>
                </a:solidFill>
              </a:rPr>
              <a:t>ASR</a:t>
            </a:r>
            <a:endParaRPr lang="nl-NL" sz="3800"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1715854"/>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nl-NL" sz="1050" dirty="0"/>
              <a:t>Aanpassing (in </a:t>
            </a:r>
            <a:r>
              <a:rPr lang="nl-NL" sz="1050" dirty="0" err="1"/>
              <a:t>bold</a:t>
            </a:r>
            <a:r>
              <a:rPr lang="nl-NL" sz="1050" dirty="0"/>
              <a:t>) van algemene kwaliteitseis ten aanzien van veiligheid:</a:t>
            </a:r>
            <a:br>
              <a:rPr lang="nl-NL" sz="1050" dirty="0"/>
            </a:br>
            <a:br>
              <a:rPr lang="nl-NL" sz="1050" dirty="0"/>
            </a:br>
            <a:r>
              <a:rPr lang="nl-NL" sz="1050" dirty="0"/>
              <a:t>Er is een </a:t>
            </a:r>
            <a:r>
              <a:rPr lang="nl-NL" sz="1050" b="1" dirty="0"/>
              <a:t>gecertificeerd</a:t>
            </a:r>
            <a:r>
              <a:rPr lang="nl-NL" sz="1050" dirty="0"/>
              <a:t> veiligheidsmanagement systeem geïmplementeerd (dit was ‘goed functionerend’)  </a:t>
            </a:r>
            <a:br>
              <a:rPr lang="nl-NL" sz="1050" dirty="0"/>
            </a:br>
            <a:endParaRPr lang="nl-NL" sz="1050" dirty="0"/>
          </a:p>
          <a:p>
            <a:pPr marL="171450" indent="-171450" algn="l">
              <a:buFont typeface="Arial" panose="020B0604020202020204" pitchFamily="34" charset="0"/>
              <a:buChar char="•"/>
            </a:pPr>
            <a:r>
              <a:rPr lang="nl-NL" sz="1050" dirty="0"/>
              <a:t>Passage over </a:t>
            </a:r>
            <a:r>
              <a:rPr lang="nl-NL" sz="1050" dirty="0" err="1"/>
              <a:t>bijcontracteren</a:t>
            </a:r>
            <a:r>
              <a:rPr lang="nl-NL" sz="1050" dirty="0"/>
              <a:t> toegevoegd:</a:t>
            </a:r>
            <a:br>
              <a:rPr lang="nl-NL" sz="1050" dirty="0"/>
            </a:br>
            <a:br>
              <a:rPr lang="nl-NL" sz="1050" dirty="0"/>
            </a:br>
            <a:r>
              <a:rPr lang="nl-NL" sz="1050" dirty="0"/>
              <a:t>Om te voldoen aan onze zorgplicht maken wij reële plafondafspraken met doorleverplicht. Er is dan ook geen mogelijkheid tot aanvullende zorginkoop. Indien na 1 april blijkt dat aanvullende </a:t>
            </a:r>
            <a:r>
              <a:rPr lang="nl-NL" sz="1050" dirty="0" err="1"/>
              <a:t>zorginkoopafspraken</a:t>
            </a:r>
            <a:r>
              <a:rPr lang="nl-NL" sz="1050" dirty="0"/>
              <a:t> nodig zijn, dan voegen wij de procedure van aanvullende zorginkoop met de daarbij behorende toelichting alsnog toe</a:t>
            </a:r>
          </a:p>
        </p:txBody>
      </p:sp>
      <p:pic>
        <p:nvPicPr>
          <p:cNvPr id="4" name="Afbeelding 3">
            <a:extLst>
              <a:ext uri="{FF2B5EF4-FFF2-40B4-BE49-F238E27FC236}">
                <a16:creationId xmlns:a16="http://schemas.microsoft.com/office/drawing/2014/main" id="{D9EB49CE-6DDB-129B-AE6C-FBD636A087E3}"/>
              </a:ext>
            </a:extLst>
          </p:cNvPr>
          <p:cNvPicPr>
            <a:picLocks noChangeAspect="1"/>
          </p:cNvPicPr>
          <p:nvPr/>
        </p:nvPicPr>
        <p:blipFill>
          <a:blip r:embed="rId2"/>
          <a:stretch>
            <a:fillRect/>
          </a:stretch>
        </p:blipFill>
        <p:spPr>
          <a:xfrm>
            <a:off x="6442745" y="3506598"/>
            <a:ext cx="4627603" cy="3184441"/>
          </a:xfrm>
          <a:prstGeom prst="rect">
            <a:avLst/>
          </a:prstGeom>
        </p:spPr>
      </p:pic>
    </p:spTree>
    <p:extLst>
      <p:ext uri="{BB962C8B-B14F-4D97-AF65-F5344CB8AC3E}">
        <p14:creationId xmlns:p14="http://schemas.microsoft.com/office/powerpoint/2010/main" val="1178130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dirty="0">
                <a:solidFill>
                  <a:srgbClr val="394697"/>
                </a:solidFill>
              </a:rPr>
              <a:t>DSW</a:t>
            </a:r>
            <a:endParaRPr lang="nl-NL" sz="3800"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1392689"/>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en-US" sz="1050" dirty="0" err="1"/>
              <a:t>Aanvulling</a:t>
            </a:r>
            <a:r>
              <a:rPr lang="en-US" sz="1050" dirty="0"/>
              <a:t> op de </a:t>
            </a:r>
            <a:r>
              <a:rPr lang="en-US" sz="1050" dirty="0" err="1"/>
              <a:t>algemene</a:t>
            </a:r>
            <a:r>
              <a:rPr lang="en-US" sz="1050" dirty="0"/>
              <a:t> </a:t>
            </a:r>
            <a:r>
              <a:rPr lang="en-US" sz="1050" dirty="0" err="1"/>
              <a:t>voorwaarden</a:t>
            </a:r>
            <a:r>
              <a:rPr lang="en-US" sz="1050" dirty="0"/>
              <a:t> </a:t>
            </a:r>
            <a:r>
              <a:rPr lang="en-US" sz="1050" dirty="0" err="1"/>
              <a:t>voor</a:t>
            </a:r>
            <a:r>
              <a:rPr lang="en-US" sz="1050" dirty="0"/>
              <a:t> </a:t>
            </a:r>
            <a:r>
              <a:rPr lang="en-US" sz="1050" dirty="0" err="1"/>
              <a:t>nieuwe</a:t>
            </a:r>
            <a:r>
              <a:rPr lang="en-US" sz="1050" dirty="0"/>
              <a:t> </a:t>
            </a:r>
            <a:r>
              <a:rPr lang="en-US" sz="1050" dirty="0" err="1"/>
              <a:t>aanbieders</a:t>
            </a:r>
            <a:r>
              <a:rPr lang="en-US" sz="1050" dirty="0"/>
              <a:t>:</a:t>
            </a:r>
            <a:br>
              <a:rPr lang="en-US" sz="1050" dirty="0"/>
            </a:br>
            <a:endParaRPr lang="en-US" sz="1050" dirty="0"/>
          </a:p>
          <a:p>
            <a:pPr marL="628650" lvl="1" indent="-171450">
              <a:buFont typeface="Courier New" panose="02070309020205020404" pitchFamily="49" charset="0"/>
              <a:buChar char="o"/>
            </a:pPr>
            <a:r>
              <a:rPr lang="nl-NL" sz="1050" dirty="0"/>
              <a:t>de instelling biedt op verzoek van DSW transparantie in haar juridische structureren en de financiële kengetallen van de gecontracteerde instelling en een eventuele (</a:t>
            </a:r>
            <a:r>
              <a:rPr lang="nl-NL" sz="1050" dirty="0" err="1"/>
              <a:t>onderaannemings</a:t>
            </a:r>
            <a:r>
              <a:rPr lang="nl-NL" sz="1050" dirty="0"/>
              <a:t>-)BV die zorg levert voor de gecontracteerde instelling</a:t>
            </a:r>
          </a:p>
          <a:p>
            <a:pPr marL="628650" lvl="1" indent="-171450">
              <a:buFont typeface="Courier New" panose="02070309020205020404" pitchFamily="49" charset="0"/>
              <a:buChar char="o"/>
            </a:pPr>
            <a:r>
              <a:rPr lang="nl-NL" sz="1050" dirty="0"/>
              <a:t>in het geval het aanbod van specifieke zorg verplaatst wordt tussen aanbieders en de wens is deze zorg te (blijven) contracteren, moet dit inzichtelijk en gekwantificeerd worden middels een door beide partijen ondertekend document</a:t>
            </a:r>
            <a:r>
              <a:rPr lang="nl-NL" sz="1050" b="0" i="0" dirty="0">
                <a:solidFill>
                  <a:srgbClr val="212121"/>
                </a:solidFill>
                <a:effectLst/>
                <a:latin typeface="TheSans"/>
              </a:rPr>
              <a:t>.</a:t>
            </a:r>
            <a:endParaRPr lang="nl-NL" sz="1050" dirty="0"/>
          </a:p>
        </p:txBody>
      </p:sp>
      <p:pic>
        <p:nvPicPr>
          <p:cNvPr id="4" name="Afbeelding 3">
            <a:extLst>
              <a:ext uri="{FF2B5EF4-FFF2-40B4-BE49-F238E27FC236}">
                <a16:creationId xmlns:a16="http://schemas.microsoft.com/office/drawing/2014/main" id="{6607678E-AB5F-7464-B1ED-3048A08143E9}"/>
              </a:ext>
            </a:extLst>
          </p:cNvPr>
          <p:cNvPicPr>
            <a:picLocks noChangeAspect="1"/>
          </p:cNvPicPr>
          <p:nvPr/>
        </p:nvPicPr>
        <p:blipFill>
          <a:blip r:embed="rId2"/>
          <a:stretch>
            <a:fillRect/>
          </a:stretch>
        </p:blipFill>
        <p:spPr>
          <a:xfrm>
            <a:off x="5780014" y="3674568"/>
            <a:ext cx="4681852" cy="2325088"/>
          </a:xfrm>
          <a:prstGeom prst="rect">
            <a:avLst/>
          </a:prstGeom>
        </p:spPr>
      </p:pic>
    </p:spTree>
    <p:extLst>
      <p:ext uri="{BB962C8B-B14F-4D97-AF65-F5344CB8AC3E}">
        <p14:creationId xmlns:p14="http://schemas.microsoft.com/office/powerpoint/2010/main" val="333324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dirty="0">
                <a:solidFill>
                  <a:srgbClr val="394697"/>
                </a:solidFill>
              </a:rPr>
              <a:t>Zorg en Zekerheid</a:t>
            </a:r>
            <a:endParaRPr lang="nl-NL" sz="3800"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1877437"/>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nl-NL" sz="1050" dirty="0"/>
              <a:t>Aanvullende minimumeisen  voor zelfstandige behandelcentra:</a:t>
            </a:r>
          </a:p>
          <a:p>
            <a:pPr marL="171450" indent="-171450" algn="l">
              <a:buFont typeface="Arial" panose="020B0604020202020204" pitchFamily="34" charset="0"/>
              <a:buChar char="•"/>
            </a:pPr>
            <a:endParaRPr lang="nl-NL" sz="1050" dirty="0"/>
          </a:p>
          <a:p>
            <a:pPr marL="628650" lvl="1" indent="-171450">
              <a:buFont typeface="Courier New" panose="02070309020205020404" pitchFamily="49" charset="0"/>
              <a:buChar char="o"/>
            </a:pPr>
            <a:r>
              <a:rPr lang="nl-NL" sz="1050" dirty="0"/>
              <a:t>Alle geleverde zorg voldoet ten minste aan de laatste eisen, standaarden en normen van de beroepsgroep, aan de eisen van de Inspectie Gezondheidszorg en Jeugd en is in lijn met de standpunten van Zorginstituut Nederland. Hier letten wij tijdens de contractering op, maar ook achteraf met materiële en formele controles. </a:t>
            </a:r>
          </a:p>
          <a:p>
            <a:pPr marL="628650" lvl="1" indent="-171450">
              <a:buFont typeface="Courier New" panose="02070309020205020404" pitchFamily="49" charset="0"/>
              <a:buChar char="o"/>
            </a:pPr>
            <a:endParaRPr lang="nl-NL" sz="1050" dirty="0"/>
          </a:p>
          <a:p>
            <a:pPr marL="171450" indent="-171450">
              <a:buFont typeface="Arial" panose="020B0604020202020204" pitchFamily="34" charset="0"/>
              <a:buChar char="•"/>
            </a:pPr>
            <a:r>
              <a:rPr lang="nl-NL" sz="1050" dirty="0"/>
              <a:t>Aanpassing (in </a:t>
            </a:r>
            <a:r>
              <a:rPr lang="nl-NL" sz="1050" dirty="0" err="1"/>
              <a:t>bold</a:t>
            </a:r>
            <a:r>
              <a:rPr lang="nl-NL" sz="1050" dirty="0"/>
              <a:t>) minimumeisen  voor zelfstandige behandelcentra:</a:t>
            </a:r>
            <a:br>
              <a:rPr lang="nl-NL" sz="1050" dirty="0"/>
            </a:br>
            <a:endParaRPr lang="nl-NL" sz="1050" dirty="0"/>
          </a:p>
          <a:p>
            <a:pPr marL="628650" lvl="1" indent="-171450">
              <a:buFont typeface="Courier New" panose="02070309020205020404" pitchFamily="49" charset="0"/>
              <a:buChar char="o"/>
            </a:pPr>
            <a:r>
              <a:rPr lang="nl-NL" sz="1050" dirty="0"/>
              <a:t>De zorgzwaarte staat in een medisch verantwoorde verhouding met het type ZBC: laagcomplexe zorg met een hoog volume. Invasieve behandelingen worden alleen toegestaan voor patiënten met een ASA-classificatie van 2 of lager. </a:t>
            </a:r>
            <a:r>
              <a:rPr lang="nl-NL" sz="1050" b="1" dirty="0"/>
              <a:t>Dat is niet bij iedere ZBC, sommige mogen wel met een hogere ASA-classificatie.</a:t>
            </a:r>
          </a:p>
        </p:txBody>
      </p:sp>
      <p:pic>
        <p:nvPicPr>
          <p:cNvPr id="5" name="Afbeelding 4">
            <a:extLst>
              <a:ext uri="{FF2B5EF4-FFF2-40B4-BE49-F238E27FC236}">
                <a16:creationId xmlns:a16="http://schemas.microsoft.com/office/drawing/2014/main" id="{F859C472-631A-E297-6A8C-52BD2C2CE06C}"/>
              </a:ext>
            </a:extLst>
          </p:cNvPr>
          <p:cNvPicPr>
            <a:picLocks noChangeAspect="1"/>
          </p:cNvPicPr>
          <p:nvPr/>
        </p:nvPicPr>
        <p:blipFill>
          <a:blip r:embed="rId2"/>
          <a:stretch>
            <a:fillRect/>
          </a:stretch>
        </p:blipFill>
        <p:spPr>
          <a:xfrm>
            <a:off x="5593579" y="4334235"/>
            <a:ext cx="5602403" cy="1460731"/>
          </a:xfrm>
          <a:prstGeom prst="rect">
            <a:avLst/>
          </a:prstGeom>
        </p:spPr>
      </p:pic>
    </p:spTree>
    <p:extLst>
      <p:ext uri="{BB962C8B-B14F-4D97-AF65-F5344CB8AC3E}">
        <p14:creationId xmlns:p14="http://schemas.microsoft.com/office/powerpoint/2010/main" val="1947357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dirty="0" err="1">
                <a:solidFill>
                  <a:srgbClr val="394697"/>
                </a:solidFill>
              </a:rPr>
              <a:t>Eno</a:t>
            </a:r>
            <a:endParaRPr lang="nl-NL" sz="3800"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2362185"/>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nl-NL" sz="1050" dirty="0"/>
              <a:t>Passage over </a:t>
            </a:r>
            <a:r>
              <a:rPr lang="nl-NL" sz="1050" dirty="0" err="1"/>
              <a:t>bijcontracteren</a:t>
            </a:r>
            <a:r>
              <a:rPr lang="nl-NL" sz="1050" dirty="0"/>
              <a:t> toegevoegd</a:t>
            </a:r>
            <a:br>
              <a:rPr lang="nl-NL" sz="1050" dirty="0"/>
            </a:br>
            <a:br>
              <a:rPr lang="nl-NL" sz="1050" dirty="0"/>
            </a:br>
            <a:r>
              <a:rPr lang="nl-NL" sz="1050" dirty="0"/>
              <a:t>Uiterlijk 1 oktober 2023 kan u bij </a:t>
            </a:r>
            <a:r>
              <a:rPr lang="nl-NL" sz="1050" dirty="0" err="1"/>
              <a:t>Eno</a:t>
            </a:r>
            <a:r>
              <a:rPr lang="nl-NL" sz="1050" dirty="0"/>
              <a:t>, via de bekende zorginkoper of via het algemene MSZ zorginkoop e-mailadres Enozorginkoop.MSZ@eno.nl, aangeven of u verwacht voor het lopende kalenderjaar de afspraak te overschrijden. Deze uiterste datum is gekozen omdat beide partijen dan redelijkerwijs nog beheersmaatregelen kunnen treffen. Na deze datum worden geen verzoeken meer in behandeling genomen. Daarbij geldt als randvoorwaarde dat het huidige productieniveau en prognoses inzichtelijk worden gemaakt. Partijen treden vervolgens in overleg of het noodzakelijk is om de afspraak te herzien. Voor een eventuele herziening dient minimaal sprake te zijn van een verandering van omstandigheden die niet bekend waren bij het sluiten van de overeenkomst. Bij de beoordeling nemen wij onder andere de volgende aanvullende punten mee: • Moment van melden overproductie in het productiejaar; • Productie en prognoses eerdere jaren; • Landelijke en regionale wachttijden; • Signalen vanuit de afdeling wachtlijstbemiddeling; • Consequenties voor de zorgverlening aan onze verzekerden. </a:t>
            </a:r>
            <a:br>
              <a:rPr lang="nl-NL" sz="1050" dirty="0"/>
            </a:br>
            <a:br>
              <a:rPr lang="nl-NL" sz="1050" dirty="0"/>
            </a:br>
            <a:r>
              <a:rPr lang="nl-NL" sz="1050" dirty="0"/>
              <a:t>Wij beschouwen elke aanvraag tot het bijstellen van de financiële afspraak als maatwerk. Ons doel is om het proces zo zorgvuldig mogelijk te laten verlopen. Als de aanvraag volledig is en voldoet aan bovenstaande criteria streven wij ernaar om de aanvraag binnen vier weken af te handelen</a:t>
            </a:r>
            <a:endParaRPr lang="nl-NL" sz="1050" b="1" dirty="0"/>
          </a:p>
        </p:txBody>
      </p:sp>
      <p:pic>
        <p:nvPicPr>
          <p:cNvPr id="3" name="Afbeelding 2">
            <a:extLst>
              <a:ext uri="{FF2B5EF4-FFF2-40B4-BE49-F238E27FC236}">
                <a16:creationId xmlns:a16="http://schemas.microsoft.com/office/drawing/2014/main" id="{2EC9AE8F-08AA-EC83-A9AB-26CD56D7446D}"/>
              </a:ext>
            </a:extLst>
          </p:cNvPr>
          <p:cNvPicPr>
            <a:picLocks noChangeAspect="1"/>
          </p:cNvPicPr>
          <p:nvPr/>
        </p:nvPicPr>
        <p:blipFill>
          <a:blip r:embed="rId2"/>
          <a:stretch>
            <a:fillRect/>
          </a:stretch>
        </p:blipFill>
        <p:spPr>
          <a:xfrm>
            <a:off x="5891212" y="4272413"/>
            <a:ext cx="5174776" cy="1314655"/>
          </a:xfrm>
          <a:prstGeom prst="rect">
            <a:avLst/>
          </a:prstGeom>
        </p:spPr>
      </p:pic>
      <p:pic>
        <p:nvPicPr>
          <p:cNvPr id="9" name="Afbeelding 8">
            <a:extLst>
              <a:ext uri="{FF2B5EF4-FFF2-40B4-BE49-F238E27FC236}">
                <a16:creationId xmlns:a16="http://schemas.microsoft.com/office/drawing/2014/main" id="{51D27ECF-E248-6C53-C98D-98C69263DA4E}"/>
              </a:ext>
            </a:extLst>
          </p:cNvPr>
          <p:cNvPicPr>
            <a:picLocks noChangeAspect="1"/>
          </p:cNvPicPr>
          <p:nvPr/>
        </p:nvPicPr>
        <p:blipFill>
          <a:blip r:embed="rId3"/>
          <a:stretch>
            <a:fillRect/>
          </a:stretch>
        </p:blipFill>
        <p:spPr>
          <a:xfrm>
            <a:off x="6084007" y="5369434"/>
            <a:ext cx="4981981" cy="964254"/>
          </a:xfrm>
          <a:prstGeom prst="rect">
            <a:avLst/>
          </a:prstGeom>
        </p:spPr>
      </p:pic>
    </p:spTree>
    <p:extLst>
      <p:ext uri="{BB962C8B-B14F-4D97-AF65-F5344CB8AC3E}">
        <p14:creationId xmlns:p14="http://schemas.microsoft.com/office/powerpoint/2010/main" val="3749477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dirty="0">
                <a:solidFill>
                  <a:srgbClr val="394697"/>
                </a:solidFill>
              </a:rPr>
              <a:t>ONVZ</a:t>
            </a:r>
            <a:endParaRPr lang="nl-NL" sz="3800"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3008516"/>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nl-NL" sz="1050" dirty="0"/>
              <a:t>Aanvullende contractvoorwaarde voor nieuwe aanbieders</a:t>
            </a:r>
          </a:p>
          <a:p>
            <a:pPr marL="628650" lvl="1" indent="-171450">
              <a:buFont typeface="Courier New" panose="02070309020205020404" pitchFamily="49" charset="0"/>
              <a:buChar char="o"/>
            </a:pPr>
            <a:r>
              <a:rPr lang="nl-NL" sz="1050" dirty="0"/>
              <a:t>U geeft invulling aan de principes van passende zorg;</a:t>
            </a:r>
          </a:p>
          <a:p>
            <a:pPr marL="628650" lvl="1" indent="-171450">
              <a:buFont typeface="Courier New" panose="02070309020205020404" pitchFamily="49" charset="0"/>
              <a:buChar char="o"/>
            </a:pPr>
            <a:r>
              <a:rPr lang="nl-NL" sz="1050" dirty="0"/>
              <a:t>U levert een bijdrage aan de juiste zorg op de juiste plek, onder andere door het leveren van hybride of digitale zorg; </a:t>
            </a:r>
          </a:p>
          <a:p>
            <a:pPr marL="628650" lvl="1" indent="-171450">
              <a:buFont typeface="Courier New" panose="02070309020205020404" pitchFamily="49" charset="0"/>
              <a:buChar char="o"/>
            </a:pPr>
            <a:r>
              <a:rPr lang="nl-NL" sz="1050" dirty="0"/>
              <a:t> U levert voor meer dan 80% zorg die volgens de Zorgverzekeringswet onder de basisverzekering valt.</a:t>
            </a:r>
          </a:p>
          <a:p>
            <a:pPr marL="171450" indent="-171450" algn="l">
              <a:buFont typeface="Arial" panose="020B0604020202020204" pitchFamily="34" charset="0"/>
              <a:buChar char="•"/>
            </a:pPr>
            <a:endParaRPr lang="nl-NL" sz="1050" dirty="0"/>
          </a:p>
          <a:p>
            <a:pPr marL="171450" indent="-171450" algn="l">
              <a:buFont typeface="Arial" panose="020B0604020202020204" pitchFamily="34" charset="0"/>
              <a:buChar char="•"/>
            </a:pPr>
            <a:r>
              <a:rPr lang="nl-NL" sz="1050" dirty="0"/>
              <a:t>Contractvoorwaarde voor nieuwe aanbieders verwijderd:</a:t>
            </a:r>
          </a:p>
          <a:p>
            <a:pPr marL="628650" lvl="1" indent="-171450">
              <a:buFont typeface="Courier New" panose="02070309020205020404" pitchFamily="49" charset="0"/>
              <a:buChar char="o"/>
            </a:pPr>
            <a:r>
              <a:rPr lang="nl-NL" sz="1050" dirty="0"/>
              <a:t>U bent minimaal twee jaar volwaardig in bedrijf</a:t>
            </a:r>
            <a:br>
              <a:rPr lang="nl-NL" sz="1050" dirty="0"/>
            </a:br>
            <a:endParaRPr lang="nl-NL" sz="1050" dirty="0"/>
          </a:p>
          <a:p>
            <a:pPr marL="171450" indent="-171450" algn="l">
              <a:buFont typeface="Arial" panose="020B0604020202020204" pitchFamily="34" charset="0"/>
              <a:buChar char="•"/>
            </a:pPr>
            <a:r>
              <a:rPr lang="nl-NL" sz="1050" dirty="0"/>
              <a:t>Nieuwe </a:t>
            </a:r>
            <a:r>
              <a:rPr lang="nl-NL" sz="1050" dirty="0" err="1"/>
              <a:t>ZBC’s</a:t>
            </a:r>
            <a:r>
              <a:rPr lang="nl-NL" sz="1050" dirty="0"/>
              <a:t> ontvangen een vragenlijst om te beoordelen of zij in aanmerking komen voor een overeenkomst;</a:t>
            </a:r>
          </a:p>
          <a:p>
            <a:pPr marL="171450" indent="-171450" algn="l">
              <a:buFont typeface="Arial" panose="020B0604020202020204" pitchFamily="34" charset="0"/>
              <a:buChar char="•"/>
            </a:pPr>
            <a:endParaRPr lang="nl-NL" sz="1050" dirty="0"/>
          </a:p>
          <a:p>
            <a:pPr marL="171450" indent="-171450" algn="l">
              <a:buFont typeface="Arial" panose="020B0604020202020204" pitchFamily="34" charset="0"/>
              <a:buChar char="•"/>
            </a:pPr>
            <a:r>
              <a:rPr lang="nl-NL" sz="1050" dirty="0"/>
              <a:t>Passage over </a:t>
            </a:r>
            <a:r>
              <a:rPr lang="nl-NL" sz="1050" dirty="0" err="1"/>
              <a:t>bijcontracteren</a:t>
            </a:r>
            <a:r>
              <a:rPr lang="nl-NL" sz="1050" dirty="0"/>
              <a:t> toegevoegd</a:t>
            </a:r>
            <a:br>
              <a:rPr lang="nl-NL" sz="1050" dirty="0"/>
            </a:br>
            <a:br>
              <a:rPr lang="nl-NL" sz="1050" dirty="0"/>
            </a:br>
            <a:r>
              <a:rPr lang="nl-NL" sz="1050" dirty="0"/>
              <a:t>Als een zorgaanbieder MSZ bij ONVZ voor het lopende kalenderjaar de omzetbeperkende afspraak verwacht te overschrijden, kan deze zich uiterlijk 1 oktober 2023 melden bij de zorginkoper. De uiterste datum is gekozen omdat beide partijen dan redelijkerwijs nog mogelijkheden hebben om beheersmaatregelen te treffen. Partijen bepalen vervolgens in onderling overleg of het noodzakelijk is om de afspraak te herzien. Voor een eventuele herziening moet minimaal sprake zijn van een aantoonbare groei van verzekerden en/of van omstandigheden die niet bekend waren bij het sluiten van de overeenkomst.</a:t>
            </a:r>
            <a:endParaRPr lang="nl-NL" sz="1050" b="1" dirty="0"/>
          </a:p>
        </p:txBody>
      </p:sp>
      <p:pic>
        <p:nvPicPr>
          <p:cNvPr id="7" name="Afbeelding 6">
            <a:extLst>
              <a:ext uri="{FF2B5EF4-FFF2-40B4-BE49-F238E27FC236}">
                <a16:creationId xmlns:a16="http://schemas.microsoft.com/office/drawing/2014/main" id="{51546EC6-0FE9-A9B3-4485-81D52D53BE14}"/>
              </a:ext>
            </a:extLst>
          </p:cNvPr>
          <p:cNvPicPr>
            <a:picLocks noChangeAspect="1"/>
          </p:cNvPicPr>
          <p:nvPr/>
        </p:nvPicPr>
        <p:blipFill>
          <a:blip r:embed="rId2"/>
          <a:stretch>
            <a:fillRect/>
          </a:stretch>
        </p:blipFill>
        <p:spPr>
          <a:xfrm>
            <a:off x="6463809" y="4683641"/>
            <a:ext cx="3972096" cy="2174359"/>
          </a:xfrm>
          <a:prstGeom prst="rect">
            <a:avLst/>
          </a:prstGeom>
        </p:spPr>
      </p:pic>
    </p:spTree>
    <p:extLst>
      <p:ext uri="{BB962C8B-B14F-4D97-AF65-F5344CB8AC3E}">
        <p14:creationId xmlns:p14="http://schemas.microsoft.com/office/powerpoint/2010/main" val="694420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dirty="0" err="1">
                <a:solidFill>
                  <a:srgbClr val="394697"/>
                </a:solidFill>
              </a:rPr>
              <a:t>Caresq</a:t>
            </a:r>
            <a:endParaRPr lang="nl-NL" sz="3800"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2385268"/>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nl-NL" sz="1050" dirty="0"/>
              <a:t>De volgende voorwaarden voor een zorgovereenkomst zijn toegevoegd:</a:t>
            </a:r>
          </a:p>
          <a:p>
            <a:pPr marL="628650" lvl="1" indent="-171450">
              <a:buFont typeface="Courier New" panose="02070309020205020404" pitchFamily="49" charset="0"/>
              <a:buChar char="o"/>
            </a:pPr>
            <a:r>
              <a:rPr lang="nl-NL" sz="1050" dirty="0"/>
              <a:t>De instelling heeft behandelprogramma’s die voldoen aan de laatste wetenschappelijke inzichten;</a:t>
            </a:r>
          </a:p>
          <a:p>
            <a:pPr marL="628650" lvl="1" indent="-171450">
              <a:buFont typeface="Courier New" panose="02070309020205020404" pitchFamily="49" charset="0"/>
              <a:buChar char="o"/>
            </a:pPr>
            <a:r>
              <a:rPr lang="nl-NL" sz="1050" dirty="0"/>
              <a:t>Het volledig medisch personeel staat, indien van toepassing, geregistreerd in het betreffende kwaliteitsregister</a:t>
            </a:r>
            <a:br>
              <a:rPr lang="nl-NL" sz="1050" dirty="0"/>
            </a:br>
            <a:endParaRPr lang="nl-NL" sz="1050" dirty="0"/>
          </a:p>
          <a:p>
            <a:pPr marL="171450" indent="-171450" algn="l">
              <a:buFont typeface="Arial" panose="020B0604020202020204" pitchFamily="34" charset="0"/>
              <a:buChar char="•"/>
            </a:pPr>
            <a:r>
              <a:rPr lang="nl-NL" sz="1050" dirty="0" err="1"/>
              <a:t>Caresq</a:t>
            </a:r>
            <a:r>
              <a:rPr lang="nl-NL" sz="1050" dirty="0"/>
              <a:t> onderzoekt de mogelijkheden tot het maken van een omzetafspraak</a:t>
            </a:r>
            <a:br>
              <a:rPr lang="nl-NL" sz="1050" dirty="0"/>
            </a:br>
            <a:endParaRPr lang="nl-NL" sz="1050" dirty="0"/>
          </a:p>
          <a:p>
            <a:pPr marL="171450" indent="-171450" algn="l">
              <a:buFont typeface="Arial" panose="020B0604020202020204" pitchFamily="34" charset="0"/>
              <a:buChar char="•"/>
            </a:pPr>
            <a:r>
              <a:rPr lang="nl-NL" sz="1050" dirty="0" err="1"/>
              <a:t>ZBC’s</a:t>
            </a:r>
            <a:r>
              <a:rPr lang="nl-NL" sz="1050" dirty="0"/>
              <a:t> ontvangen voorafgaand aan het contractaanbod een vragenlijst waarmee actuele informatie wordt ingezameld over onder andere de behandelingen en aantal specialisten binnen de ZBC.</a:t>
            </a:r>
          </a:p>
          <a:p>
            <a:pPr marL="171450" indent="-171450" algn="l">
              <a:buFont typeface="Arial" panose="020B0604020202020204" pitchFamily="34" charset="0"/>
              <a:buChar char="•"/>
            </a:pPr>
            <a:endParaRPr lang="nl-NL" sz="1050" dirty="0"/>
          </a:p>
          <a:p>
            <a:pPr marL="171450" indent="-171450" algn="l">
              <a:buFont typeface="Arial" panose="020B0604020202020204" pitchFamily="34" charset="0"/>
              <a:buChar char="•"/>
            </a:pPr>
            <a:r>
              <a:rPr lang="en-US" sz="1050" dirty="0" err="1"/>
              <a:t>Gespecificeerde</a:t>
            </a:r>
            <a:r>
              <a:rPr lang="en-US" sz="1050" dirty="0"/>
              <a:t> </a:t>
            </a:r>
            <a:r>
              <a:rPr lang="en-US" sz="1050" dirty="0" err="1"/>
              <a:t>toelichting</a:t>
            </a:r>
            <a:r>
              <a:rPr lang="en-US" sz="1050" dirty="0"/>
              <a:t> </a:t>
            </a:r>
            <a:r>
              <a:rPr lang="en-US" sz="1050" dirty="0" err="1"/>
              <a:t>opgenomen</a:t>
            </a:r>
            <a:r>
              <a:rPr lang="en-US" sz="1050" dirty="0"/>
              <a:t> </a:t>
            </a:r>
            <a:r>
              <a:rPr lang="en-US" sz="1050" dirty="0" err="1"/>
              <a:t>dat</a:t>
            </a:r>
            <a:r>
              <a:rPr lang="en-US" sz="1050" dirty="0"/>
              <a:t> </a:t>
            </a:r>
            <a:r>
              <a:rPr lang="en-US" sz="1050" dirty="0" err="1"/>
              <a:t>zij</a:t>
            </a:r>
            <a:r>
              <a:rPr lang="en-US" sz="1050" dirty="0"/>
              <a:t> </a:t>
            </a:r>
            <a:r>
              <a:rPr lang="en-US" sz="1050" dirty="0" err="1"/>
              <a:t>openstaan</a:t>
            </a:r>
            <a:r>
              <a:rPr lang="en-US" sz="1050" dirty="0"/>
              <a:t> </a:t>
            </a:r>
            <a:r>
              <a:rPr lang="en-US" sz="1050" dirty="0" err="1"/>
              <a:t>voor</a:t>
            </a:r>
            <a:r>
              <a:rPr lang="en-US" sz="1050" dirty="0"/>
              <a:t> </a:t>
            </a:r>
            <a:r>
              <a:rPr lang="en-US" sz="1050" dirty="0" err="1"/>
              <a:t>meerjarenafspraken</a:t>
            </a:r>
            <a:r>
              <a:rPr lang="en-US" sz="1050" dirty="0"/>
              <a:t>. </a:t>
            </a:r>
            <a:r>
              <a:rPr lang="nl-NL" sz="1050" dirty="0"/>
              <a:t>Voorwaarde is dat aantoonbaar doelmatige zorg geleverd wordt tegen een reëel volume en een reële prijs.</a:t>
            </a:r>
          </a:p>
          <a:p>
            <a:pPr marL="171450" indent="-171450" algn="l">
              <a:buFont typeface="Arial" panose="020B0604020202020204" pitchFamily="34" charset="0"/>
              <a:buChar char="•"/>
            </a:pPr>
            <a:endParaRPr lang="nl-NL" sz="1050" dirty="0"/>
          </a:p>
        </p:txBody>
      </p:sp>
      <p:pic>
        <p:nvPicPr>
          <p:cNvPr id="4" name="Afbeelding 3">
            <a:extLst>
              <a:ext uri="{FF2B5EF4-FFF2-40B4-BE49-F238E27FC236}">
                <a16:creationId xmlns:a16="http://schemas.microsoft.com/office/drawing/2014/main" id="{04703495-773D-F637-32C4-F743291DECED}"/>
              </a:ext>
            </a:extLst>
          </p:cNvPr>
          <p:cNvPicPr>
            <a:picLocks noChangeAspect="1"/>
          </p:cNvPicPr>
          <p:nvPr/>
        </p:nvPicPr>
        <p:blipFill>
          <a:blip r:embed="rId2"/>
          <a:stretch>
            <a:fillRect/>
          </a:stretch>
        </p:blipFill>
        <p:spPr>
          <a:xfrm>
            <a:off x="5159229" y="3878203"/>
            <a:ext cx="5927939" cy="2648914"/>
          </a:xfrm>
          <a:prstGeom prst="rect">
            <a:avLst/>
          </a:prstGeom>
        </p:spPr>
      </p:pic>
    </p:spTree>
    <p:extLst>
      <p:ext uri="{BB962C8B-B14F-4D97-AF65-F5344CB8AC3E}">
        <p14:creationId xmlns:p14="http://schemas.microsoft.com/office/powerpoint/2010/main" val="24999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b="1" dirty="0">
                <a:solidFill>
                  <a:srgbClr val="394697"/>
                </a:solidFill>
                <a:latin typeface="+mn-lt"/>
              </a:rPr>
              <a:t>Ambities en speerpunten</a:t>
            </a:r>
            <a:endParaRPr lang="nl-NL" sz="3800" b="1" i="1" dirty="0">
              <a:solidFill>
                <a:srgbClr val="394697"/>
              </a:solidFill>
              <a:latin typeface="+mn-lt"/>
            </a:endParaRPr>
          </a:p>
        </p:txBody>
      </p:sp>
      <p:graphicFrame>
        <p:nvGraphicFramePr>
          <p:cNvPr id="5" name="Tabel 7">
            <a:extLst>
              <a:ext uri="{FF2B5EF4-FFF2-40B4-BE49-F238E27FC236}">
                <a16:creationId xmlns:a16="http://schemas.microsoft.com/office/drawing/2014/main" id="{81166E11-1B9F-322E-5976-76F4B03C6775}"/>
              </a:ext>
            </a:extLst>
          </p:cNvPr>
          <p:cNvGraphicFramePr>
            <a:graphicFrameLocks noGrp="1"/>
          </p:cNvGraphicFramePr>
          <p:nvPr>
            <p:extLst>
              <p:ext uri="{D42A27DB-BD31-4B8C-83A1-F6EECF244321}">
                <p14:modId xmlns:p14="http://schemas.microsoft.com/office/powerpoint/2010/main" val="1518143061"/>
              </p:ext>
            </p:extLst>
          </p:nvPr>
        </p:nvGraphicFramePr>
        <p:xfrm>
          <a:off x="895350" y="2051050"/>
          <a:ext cx="10803157" cy="4165600"/>
        </p:xfrm>
        <a:graphic>
          <a:graphicData uri="http://schemas.openxmlformats.org/drawingml/2006/table">
            <a:tbl>
              <a:tblPr firstRow="1" bandRow="1">
                <a:tableStyleId>{69CF1AB2-1976-4502-BF36-3FF5EA218861}</a:tableStyleId>
              </a:tblPr>
              <a:tblGrid>
                <a:gridCol w="1192815">
                  <a:extLst>
                    <a:ext uri="{9D8B030D-6E8A-4147-A177-3AD203B41FA5}">
                      <a16:colId xmlns:a16="http://schemas.microsoft.com/office/drawing/2014/main" val="760608818"/>
                    </a:ext>
                  </a:extLst>
                </a:gridCol>
                <a:gridCol w="2999962">
                  <a:extLst>
                    <a:ext uri="{9D8B030D-6E8A-4147-A177-3AD203B41FA5}">
                      <a16:colId xmlns:a16="http://schemas.microsoft.com/office/drawing/2014/main" val="3535034288"/>
                    </a:ext>
                  </a:extLst>
                </a:gridCol>
                <a:gridCol w="4673217">
                  <a:extLst>
                    <a:ext uri="{9D8B030D-6E8A-4147-A177-3AD203B41FA5}">
                      <a16:colId xmlns:a16="http://schemas.microsoft.com/office/drawing/2014/main" val="4127392308"/>
                    </a:ext>
                  </a:extLst>
                </a:gridCol>
                <a:gridCol w="1937163">
                  <a:extLst>
                    <a:ext uri="{9D8B030D-6E8A-4147-A177-3AD203B41FA5}">
                      <a16:colId xmlns:a16="http://schemas.microsoft.com/office/drawing/2014/main" val="459520207"/>
                    </a:ext>
                  </a:extLst>
                </a:gridCol>
              </a:tblGrid>
              <a:tr h="370840">
                <a:tc>
                  <a:txBody>
                    <a:bodyPr/>
                    <a:lstStyle/>
                    <a:p>
                      <a:r>
                        <a:rPr lang="nl-NL" sz="1050" dirty="0"/>
                        <a:t>Zorgverzekeraar</a:t>
                      </a:r>
                      <a:endParaRPr lang="en-US" sz="1050" dirty="0"/>
                    </a:p>
                  </a:txBody>
                  <a:tcPr/>
                </a:tc>
                <a:tc>
                  <a:txBody>
                    <a:bodyPr/>
                    <a:lstStyle/>
                    <a:p>
                      <a:r>
                        <a:rPr lang="nl-NL" sz="1050" dirty="0"/>
                        <a:t>Ambitie</a:t>
                      </a:r>
                      <a:endParaRPr lang="en-US" sz="1050" dirty="0"/>
                    </a:p>
                  </a:txBody>
                  <a:tcPr/>
                </a:tc>
                <a:tc>
                  <a:txBody>
                    <a:bodyPr/>
                    <a:lstStyle/>
                    <a:p>
                      <a:r>
                        <a:rPr lang="nl-NL" sz="1050" dirty="0"/>
                        <a:t>Belangrijkste thema’s</a:t>
                      </a:r>
                      <a:endParaRPr lang="en-US" sz="1050" dirty="0"/>
                    </a:p>
                  </a:txBody>
                  <a:tcPr/>
                </a:tc>
                <a:tc>
                  <a:txBody>
                    <a:bodyPr/>
                    <a:lstStyle/>
                    <a:p>
                      <a:r>
                        <a:rPr lang="nl-NL" sz="1050" dirty="0"/>
                        <a:t>Link </a:t>
                      </a:r>
                      <a:endParaRPr lang="en-US" sz="1050" dirty="0"/>
                    </a:p>
                  </a:txBody>
                  <a:tcPr/>
                </a:tc>
                <a:extLst>
                  <a:ext uri="{0D108BD9-81ED-4DB2-BD59-A6C34878D82A}">
                    <a16:rowId xmlns:a16="http://schemas.microsoft.com/office/drawing/2014/main" val="306697687"/>
                  </a:ext>
                </a:extLst>
              </a:tr>
              <a:tr h="370840">
                <a:tc>
                  <a:txBody>
                    <a:bodyPr/>
                    <a:lstStyle/>
                    <a:p>
                      <a:r>
                        <a:rPr lang="nl-NL" sz="1050" dirty="0"/>
                        <a:t>Zilveren Kruis</a:t>
                      </a:r>
                      <a:endParaRPr lang="en-US" sz="1050" dirty="0"/>
                    </a:p>
                  </a:txBody>
                  <a:tcPr/>
                </a:tc>
                <a:tc>
                  <a:txBody>
                    <a:bodyPr/>
                    <a:lstStyle/>
                    <a:p>
                      <a:r>
                        <a:rPr lang="nl-NL" sz="1050" dirty="0"/>
                        <a:t>Transformatie naar een duurzaam MSZ-landschap</a:t>
                      </a:r>
                      <a:endParaRPr lang="en-US" sz="1050" dirty="0"/>
                    </a:p>
                  </a:txBody>
                  <a:tcPr/>
                </a:tc>
                <a:tc>
                  <a:txBody>
                    <a:bodyPr/>
                    <a:lstStyle/>
                    <a:p>
                      <a:pPr marL="0" indent="0" fontAlgn="base">
                        <a:buFont typeface="Arial" panose="020B0604020202020204" pitchFamily="34" charset="0"/>
                        <a:buNone/>
                      </a:pPr>
                      <a:r>
                        <a:rPr lang="nl-NL" sz="900" dirty="0"/>
                        <a:t>In gezamenlijkheid transformeren van:</a:t>
                      </a:r>
                    </a:p>
                    <a:p>
                      <a:pPr marL="171450" indent="-171450" fontAlgn="base">
                        <a:buFont typeface="Arial" panose="020B0604020202020204" pitchFamily="34" charset="0"/>
                        <a:buChar char="•"/>
                      </a:pPr>
                      <a:r>
                        <a:rPr lang="nl-NL" sz="900" dirty="0"/>
                        <a:t>Aanbieder centraal naar patiënt centraal …</a:t>
                      </a:r>
                    </a:p>
                    <a:p>
                      <a:pPr marL="171450" indent="-171450" fontAlgn="base">
                        <a:buFont typeface="Arial" panose="020B0604020202020204" pitchFamily="34" charset="0"/>
                        <a:buChar char="•"/>
                      </a:pPr>
                      <a:r>
                        <a:rPr lang="nl-NL" sz="900" dirty="0"/>
                        <a:t>Ziekenhuis biedt alle zorg naar strategische profielkeuzes per ziekenhuis ….</a:t>
                      </a:r>
                    </a:p>
                    <a:p>
                      <a:pPr marL="171450" indent="-171450" fontAlgn="base">
                        <a:buFont typeface="Arial" panose="020B0604020202020204" pitchFamily="34" charset="0"/>
                        <a:buChar char="•"/>
                      </a:pPr>
                      <a:r>
                        <a:rPr lang="nl-NL" sz="900" dirty="0"/>
                        <a:t> Losstaande segmenten en processen naar netwerken en integrale ketens ….</a:t>
                      </a:r>
                    </a:p>
                    <a:p>
                      <a:pPr marL="171450" indent="-171450" fontAlgn="base">
                        <a:buFont typeface="Arial" panose="020B0604020202020204" pitchFamily="34" charset="0"/>
                        <a:buChar char="•"/>
                      </a:pPr>
                      <a:r>
                        <a:rPr lang="nl-NL" sz="900" dirty="0"/>
                        <a:t>Alle MSZ binnen een instelling leveren naar hybride zorglevering met inzet van digitale zorg</a:t>
                      </a:r>
                    </a:p>
                    <a:p>
                      <a:pPr marL="0" indent="0" fontAlgn="base">
                        <a:buFont typeface="Arial" panose="020B0604020202020204" pitchFamily="34" charset="0"/>
                        <a:buNone/>
                      </a:pPr>
                      <a:br>
                        <a:rPr lang="nl-NL" sz="900" dirty="0"/>
                      </a:br>
                      <a:r>
                        <a:rPr lang="nl-NL" sz="900" dirty="0"/>
                        <a:t>Belangrijke strategische thema’s hierbij:</a:t>
                      </a:r>
                    </a:p>
                    <a:p>
                      <a:pPr marL="171450" indent="-171450" fontAlgn="base">
                        <a:buFont typeface="Arial" panose="020B0604020202020204" pitchFamily="34" charset="0"/>
                        <a:buChar char="•"/>
                      </a:pPr>
                      <a:r>
                        <a:rPr lang="nl-NL" sz="900" dirty="0"/>
                        <a:t>versnellen van het gebruik van digitale zorg </a:t>
                      </a:r>
                    </a:p>
                    <a:p>
                      <a:pPr marL="171450" indent="-171450" fontAlgn="base">
                        <a:buFont typeface="Arial" panose="020B0604020202020204" pitchFamily="34" charset="0"/>
                        <a:buChar char="•"/>
                      </a:pPr>
                      <a:r>
                        <a:rPr lang="nl-NL" sz="900" dirty="0"/>
                        <a:t>stimuleren de beweging naar de Juiste Zorg te maken</a:t>
                      </a:r>
                    </a:p>
                    <a:p>
                      <a:pPr marL="171450" indent="-171450" fontAlgn="base">
                        <a:buFont typeface="Arial" panose="020B0604020202020204" pitchFamily="34" charset="0"/>
                        <a:buChar char="•"/>
                      </a:pPr>
                      <a:r>
                        <a:rPr lang="nl-NL" sz="900" dirty="0"/>
                        <a:t>voorkeur voor meerjarenafspraak</a:t>
                      </a:r>
                    </a:p>
                    <a:p>
                      <a:pPr marL="171450" indent="-171450" fontAlgn="base">
                        <a:buFont typeface="Arial" panose="020B0604020202020204" pitchFamily="34" charset="0"/>
                        <a:buChar char="•"/>
                      </a:pPr>
                      <a:r>
                        <a:rPr lang="nl-NL" sz="900" dirty="0"/>
                        <a:t>monitoren wachttijden en intensiveren dit in regio’s met wachttijdenproblematiek </a:t>
                      </a:r>
                    </a:p>
                    <a:p>
                      <a:pPr marL="171450" indent="-171450" fontAlgn="base">
                        <a:buFont typeface="Arial" panose="020B0604020202020204" pitchFamily="34" charset="0"/>
                        <a:buChar char="•"/>
                      </a:pPr>
                      <a:r>
                        <a:rPr lang="nl-NL" sz="900" dirty="0"/>
                        <a:t>“samen beslissen”</a:t>
                      </a:r>
                      <a:endParaRPr lang="en-US" sz="900" dirty="0"/>
                    </a:p>
                  </a:txBody>
                  <a:tcPr/>
                </a:tc>
                <a:tc>
                  <a:txBody>
                    <a:bodyPr/>
                    <a:lstStyle/>
                    <a:p>
                      <a:pPr marL="0" indent="0" fontAlgn="base">
                        <a:buFont typeface="Arial" panose="020B0604020202020204" pitchFamily="34" charset="0"/>
                        <a:buNone/>
                      </a:pPr>
                      <a:r>
                        <a:rPr lang="en-US" sz="1050" dirty="0">
                          <a:hlinkClick r:id="rId2"/>
                        </a:rPr>
                        <a:t>ZilverenKruis.pdf</a:t>
                      </a:r>
                      <a:endParaRPr lang="en-US" sz="1050" dirty="0"/>
                    </a:p>
                  </a:txBody>
                  <a:tcPr/>
                </a:tc>
                <a:extLst>
                  <a:ext uri="{0D108BD9-81ED-4DB2-BD59-A6C34878D82A}">
                    <a16:rowId xmlns:a16="http://schemas.microsoft.com/office/drawing/2014/main" val="3242002123"/>
                  </a:ext>
                </a:extLst>
              </a:tr>
              <a:tr h="370840">
                <a:tc>
                  <a:txBody>
                    <a:bodyPr/>
                    <a:lstStyle/>
                    <a:p>
                      <a:r>
                        <a:rPr lang="nl-NL" sz="1050" dirty="0"/>
                        <a:t>VGZ</a:t>
                      </a:r>
                      <a:endParaRPr lang="en-US" sz="1050" dirty="0"/>
                    </a:p>
                  </a:txBody>
                  <a:tcPr/>
                </a:tc>
                <a:tc>
                  <a:txBody>
                    <a:bodyPr/>
                    <a:lstStyle/>
                    <a:p>
                      <a:r>
                        <a:rPr lang="nl-NL" sz="1050" dirty="0"/>
                        <a:t>Zinnige zorg</a:t>
                      </a:r>
                      <a:endParaRPr lang="en-US" sz="1050" dirty="0"/>
                    </a:p>
                  </a:txBody>
                  <a:tcPr/>
                </a:tc>
                <a:tc>
                  <a:txBody>
                    <a:bodyPr/>
                    <a:lstStyle/>
                    <a:p>
                      <a:pPr marL="171450" indent="-171450" fontAlgn="base">
                        <a:buFont typeface="Arial" panose="020B0604020202020204" pitchFamily="34" charset="0"/>
                        <a:buChar char="•"/>
                      </a:pPr>
                      <a:r>
                        <a:rPr lang="nl-NL" sz="900" b="0" i="0" kern="1200" dirty="0">
                          <a:solidFill>
                            <a:schemeClr val="dk1"/>
                          </a:solidFill>
                          <a:effectLst/>
                          <a:latin typeface="+mn-lt"/>
                          <a:ea typeface="+mn-ea"/>
                          <a:cs typeface="+mn-cs"/>
                        </a:rPr>
                        <a:t>Blijvende inzet op passende, zinnige zorg en op het verlagen van bedrijfskosten </a:t>
                      </a:r>
                    </a:p>
                    <a:p>
                      <a:pPr marL="171450" indent="-171450" fontAlgn="base">
                        <a:buFont typeface="Arial" panose="020B0604020202020204" pitchFamily="34" charset="0"/>
                        <a:buChar char="•"/>
                      </a:pPr>
                      <a:r>
                        <a:rPr lang="nl-NL" sz="900" b="0" i="0" kern="1200" dirty="0">
                          <a:solidFill>
                            <a:schemeClr val="dk1"/>
                          </a:solidFill>
                          <a:effectLst/>
                          <a:latin typeface="+mn-lt"/>
                          <a:ea typeface="+mn-ea"/>
                          <a:cs typeface="+mn-cs"/>
                        </a:rPr>
                        <a:t>Verbeterde toegang tot zorg door gepaste inzet van dure geneesmiddelen </a:t>
                      </a:r>
                    </a:p>
                    <a:p>
                      <a:pPr marL="171450" indent="-171450" fontAlgn="base">
                        <a:buFont typeface="Arial" panose="020B0604020202020204" pitchFamily="34" charset="0"/>
                        <a:buChar char="•"/>
                      </a:pPr>
                      <a:r>
                        <a:rPr lang="nl-NL" sz="900" b="0" i="0" kern="1200" dirty="0">
                          <a:solidFill>
                            <a:schemeClr val="dk1"/>
                          </a:solidFill>
                          <a:effectLst/>
                          <a:latin typeface="+mn-lt"/>
                          <a:ea typeface="+mn-ea"/>
                          <a:cs typeface="+mn-cs"/>
                        </a:rPr>
                        <a:t>Een zorglandschap dat past bij de toekomstige zorgvraag </a:t>
                      </a:r>
                    </a:p>
                    <a:p>
                      <a:pPr marL="171450" indent="-171450" fontAlgn="base">
                        <a:buFont typeface="Arial" panose="020B0604020202020204" pitchFamily="34" charset="0"/>
                        <a:buChar char="•"/>
                      </a:pPr>
                      <a:r>
                        <a:rPr lang="nl-NL" sz="900" b="0" i="0" kern="1200" dirty="0">
                          <a:solidFill>
                            <a:schemeClr val="dk1"/>
                          </a:solidFill>
                          <a:effectLst/>
                          <a:latin typeface="+mn-lt"/>
                          <a:ea typeface="+mn-ea"/>
                          <a:cs typeface="+mn-cs"/>
                        </a:rPr>
                        <a:t>Verduurzaming van de zorgsector</a:t>
                      </a:r>
                      <a:endParaRPr lang="en-US" sz="1600" dirty="0"/>
                    </a:p>
                  </a:txBody>
                  <a:tcPr/>
                </a:tc>
                <a:tc>
                  <a:txBody>
                    <a:bodyPr/>
                    <a:lstStyle/>
                    <a:p>
                      <a:pPr marL="0" indent="0" fontAlgn="base">
                        <a:buFont typeface="Arial" panose="020B0604020202020204" pitchFamily="34" charset="0"/>
                        <a:buNone/>
                      </a:pPr>
                      <a:r>
                        <a:rPr lang="en-US" sz="1050" dirty="0" err="1">
                          <a:hlinkClick r:id="rId3"/>
                        </a:rPr>
                        <a:t>Inkoopbeleid</a:t>
                      </a:r>
                      <a:r>
                        <a:rPr lang="en-US" sz="1050" dirty="0">
                          <a:hlinkClick r:id="rId3"/>
                        </a:rPr>
                        <a:t> (cooperatievgz.nl)</a:t>
                      </a:r>
                      <a:endParaRPr lang="en-US" sz="1050" dirty="0"/>
                    </a:p>
                  </a:txBody>
                  <a:tcPr/>
                </a:tc>
                <a:extLst>
                  <a:ext uri="{0D108BD9-81ED-4DB2-BD59-A6C34878D82A}">
                    <a16:rowId xmlns:a16="http://schemas.microsoft.com/office/drawing/2014/main" val="4167253021"/>
                  </a:ext>
                </a:extLst>
              </a:tr>
              <a:tr h="370840">
                <a:tc>
                  <a:txBody>
                    <a:bodyPr/>
                    <a:lstStyle/>
                    <a:p>
                      <a:r>
                        <a:rPr lang="nl-NL" sz="1050" dirty="0"/>
                        <a:t>CZ</a:t>
                      </a:r>
                      <a:endParaRPr lang="en-US" sz="1050" dirty="0"/>
                    </a:p>
                  </a:txBody>
                  <a:tcPr/>
                </a:tc>
                <a:tc>
                  <a:txBody>
                    <a:bodyPr/>
                    <a:lstStyle/>
                    <a:p>
                      <a:r>
                        <a:rPr lang="nl-NL" sz="1050" dirty="0"/>
                        <a:t>Verantwoord en dichtbij</a:t>
                      </a:r>
                      <a:endParaRPr lang="en-US" sz="1050" dirty="0"/>
                    </a:p>
                  </a:txBody>
                  <a:tcPr/>
                </a:tc>
                <a:tc>
                  <a:txBody>
                    <a:bodyPr/>
                    <a:lstStyle/>
                    <a:p>
                      <a:pPr marL="171450" indent="-171450" fontAlgn="base">
                        <a:buFont typeface="Arial" panose="020B0604020202020204" pitchFamily="34" charset="0"/>
                        <a:buChar char="•"/>
                      </a:pPr>
                      <a:r>
                        <a:rPr lang="en-US" sz="900" dirty="0" err="1"/>
                        <a:t>Regionale</a:t>
                      </a:r>
                      <a:r>
                        <a:rPr lang="en-US" sz="900" dirty="0"/>
                        <a:t> </a:t>
                      </a:r>
                      <a:r>
                        <a:rPr lang="en-US" sz="900" dirty="0" err="1"/>
                        <a:t>samenwerking</a:t>
                      </a:r>
                      <a:endParaRPr lang="en-US" sz="900" dirty="0"/>
                    </a:p>
                    <a:p>
                      <a:pPr marL="171450" indent="-171450" fontAlgn="base">
                        <a:buFont typeface="Arial" panose="020B0604020202020204" pitchFamily="34" charset="0"/>
                        <a:buChar char="•"/>
                      </a:pPr>
                      <a:r>
                        <a:rPr lang="en-US" sz="900" dirty="0" err="1"/>
                        <a:t>Digitalisering</a:t>
                      </a:r>
                      <a:endParaRPr lang="en-US" sz="900" dirty="0"/>
                    </a:p>
                    <a:p>
                      <a:pPr marL="171450" indent="-171450" fontAlgn="base">
                        <a:buFont typeface="Arial" panose="020B0604020202020204" pitchFamily="34" charset="0"/>
                        <a:buChar char="•"/>
                      </a:pPr>
                      <a:r>
                        <a:rPr lang="en-US" sz="900" dirty="0" err="1"/>
                        <a:t>Passende</a:t>
                      </a:r>
                      <a:r>
                        <a:rPr lang="en-US" sz="900" dirty="0"/>
                        <a:t> </a:t>
                      </a:r>
                      <a:r>
                        <a:rPr lang="en-US" sz="900" dirty="0" err="1"/>
                        <a:t>zorg</a:t>
                      </a:r>
                      <a:endParaRPr lang="en-US" sz="900" dirty="0"/>
                    </a:p>
                    <a:p>
                      <a:pPr marL="171450" indent="-171450" fontAlgn="base">
                        <a:buFont typeface="Arial" panose="020B0604020202020204" pitchFamily="34" charset="0"/>
                        <a:buChar char="•"/>
                      </a:pPr>
                      <a:r>
                        <a:rPr lang="en-US" sz="900" dirty="0" err="1"/>
                        <a:t>Gepersonaliseerde</a:t>
                      </a:r>
                      <a:r>
                        <a:rPr lang="en-US" sz="900" dirty="0"/>
                        <a:t> </a:t>
                      </a:r>
                      <a:r>
                        <a:rPr lang="en-US" sz="900" dirty="0" err="1"/>
                        <a:t>zorg</a:t>
                      </a:r>
                      <a:r>
                        <a:rPr lang="en-US" sz="900" dirty="0"/>
                        <a:t> </a:t>
                      </a:r>
                      <a:r>
                        <a:rPr lang="en-US" sz="900" dirty="0" err="1"/>
                        <a:t>en</a:t>
                      </a:r>
                      <a:r>
                        <a:rPr lang="en-US" sz="900" dirty="0"/>
                        <a:t> </a:t>
                      </a:r>
                      <a:r>
                        <a:rPr lang="en-US" sz="900" dirty="0" err="1"/>
                        <a:t>samen</a:t>
                      </a:r>
                      <a:r>
                        <a:rPr lang="en-US" sz="900" dirty="0"/>
                        <a:t> </a:t>
                      </a:r>
                      <a:r>
                        <a:rPr lang="en-US" sz="900" dirty="0" err="1"/>
                        <a:t>beslissen</a:t>
                      </a:r>
                      <a:endParaRPr lang="en-US" sz="900" dirty="0"/>
                    </a:p>
                    <a:p>
                      <a:pPr marL="171450" indent="-171450" fontAlgn="base">
                        <a:buFont typeface="Arial" panose="020B0604020202020204" pitchFamily="34" charset="0"/>
                        <a:buChar char="•"/>
                      </a:pPr>
                      <a:r>
                        <a:rPr lang="en-US" sz="900" dirty="0" err="1"/>
                        <a:t>Concentratie</a:t>
                      </a:r>
                      <a:r>
                        <a:rPr lang="en-US" sz="900" dirty="0"/>
                        <a:t> van </a:t>
                      </a:r>
                      <a:r>
                        <a:rPr lang="en-US" sz="900" dirty="0" err="1"/>
                        <a:t>expertzorg</a:t>
                      </a:r>
                      <a:endParaRPr lang="en-US" sz="900" dirty="0"/>
                    </a:p>
                  </a:txBody>
                  <a:tcPr/>
                </a:tc>
                <a:tc>
                  <a:txBody>
                    <a:bodyPr/>
                    <a:lstStyle/>
                    <a:p>
                      <a:pPr marL="0" indent="0" fontAlgn="base">
                        <a:buFont typeface="Arial" panose="020B0604020202020204" pitchFamily="34" charset="0"/>
                        <a:buNone/>
                      </a:pPr>
                      <a:r>
                        <a:rPr lang="en-US" sz="1050" dirty="0">
                          <a:hlinkClick r:id="rId4"/>
                        </a:rPr>
                        <a:t>ZIB MSZ 2023 (cz.nl)</a:t>
                      </a:r>
                      <a:endParaRPr lang="en-US" sz="1050" dirty="0"/>
                    </a:p>
                  </a:txBody>
                  <a:tcPr/>
                </a:tc>
                <a:extLst>
                  <a:ext uri="{0D108BD9-81ED-4DB2-BD59-A6C34878D82A}">
                    <a16:rowId xmlns:a16="http://schemas.microsoft.com/office/drawing/2014/main" val="1540676232"/>
                  </a:ext>
                </a:extLst>
              </a:tr>
              <a:tr h="370840">
                <a:tc>
                  <a:txBody>
                    <a:bodyPr/>
                    <a:lstStyle/>
                    <a:p>
                      <a:r>
                        <a:rPr lang="nl-NL" sz="1050" dirty="0" err="1"/>
                        <a:t>Menzis</a:t>
                      </a:r>
                      <a:endParaRPr lang="en-US" sz="1050" dirty="0"/>
                    </a:p>
                  </a:txBody>
                  <a:tcPr/>
                </a:tc>
                <a:tc>
                  <a:txBody>
                    <a:bodyPr/>
                    <a:lstStyle/>
                    <a:p>
                      <a:r>
                        <a:rPr lang="en-US" sz="1050" dirty="0" err="1"/>
                        <a:t>Zorgtransformatie</a:t>
                      </a:r>
                      <a:endParaRPr lang="en-US" sz="1050" dirty="0"/>
                    </a:p>
                  </a:txBody>
                  <a:tcPr/>
                </a:tc>
                <a:tc>
                  <a:txBody>
                    <a:bodyPr/>
                    <a:lstStyle/>
                    <a:p>
                      <a:pPr marL="171450" indent="-171450" fontAlgn="base">
                        <a:buFont typeface="Arial" panose="020B0604020202020204" pitchFamily="34" charset="0"/>
                        <a:buChar char="•"/>
                      </a:pPr>
                      <a:r>
                        <a:rPr lang="en-US" sz="900" dirty="0"/>
                        <a:t>Advance Care planning </a:t>
                      </a:r>
                      <a:r>
                        <a:rPr lang="en-US" sz="900" dirty="0" err="1"/>
                        <a:t>en</a:t>
                      </a:r>
                      <a:r>
                        <a:rPr lang="en-US" sz="900" dirty="0"/>
                        <a:t> </a:t>
                      </a:r>
                      <a:r>
                        <a:rPr lang="en-US" sz="900" dirty="0" err="1"/>
                        <a:t>Samen</a:t>
                      </a:r>
                      <a:r>
                        <a:rPr lang="en-US" sz="900" dirty="0"/>
                        <a:t> </a:t>
                      </a:r>
                      <a:r>
                        <a:rPr lang="en-US" sz="900" dirty="0" err="1"/>
                        <a:t>Beslissen</a:t>
                      </a:r>
                      <a:endParaRPr lang="en-US" sz="900" dirty="0"/>
                    </a:p>
                    <a:p>
                      <a:pPr marL="171450" indent="-171450" fontAlgn="base">
                        <a:buFont typeface="Arial" panose="020B0604020202020204" pitchFamily="34" charset="0"/>
                        <a:buChar char="•"/>
                      </a:pPr>
                      <a:r>
                        <a:rPr lang="en-US" sz="900" dirty="0" err="1"/>
                        <a:t>Wachttijden</a:t>
                      </a:r>
                      <a:endParaRPr lang="en-US" sz="900" dirty="0"/>
                    </a:p>
                    <a:p>
                      <a:pPr marL="171450" indent="-171450" fontAlgn="base">
                        <a:buFont typeface="Arial" panose="020B0604020202020204" pitchFamily="34" charset="0"/>
                        <a:buChar char="•"/>
                      </a:pPr>
                      <a:r>
                        <a:rPr lang="en-US" sz="900" dirty="0" err="1"/>
                        <a:t>Gepast</a:t>
                      </a:r>
                      <a:r>
                        <a:rPr lang="en-US" sz="900" dirty="0"/>
                        <a:t> </a:t>
                      </a:r>
                      <a:r>
                        <a:rPr lang="en-US" sz="900" dirty="0" err="1"/>
                        <a:t>gebruik</a:t>
                      </a:r>
                      <a:endParaRPr lang="en-US" sz="900" dirty="0"/>
                    </a:p>
                    <a:p>
                      <a:pPr marL="171450" indent="-171450" fontAlgn="base">
                        <a:buFont typeface="Arial" panose="020B0604020202020204" pitchFamily="34" charset="0"/>
                        <a:buChar char="•"/>
                      </a:pPr>
                      <a:r>
                        <a:rPr lang="en-US" sz="900" dirty="0" err="1"/>
                        <a:t>Chronische</a:t>
                      </a:r>
                      <a:r>
                        <a:rPr lang="en-US" sz="900" dirty="0"/>
                        <a:t> </a:t>
                      </a:r>
                      <a:r>
                        <a:rPr lang="en-US" sz="900" dirty="0" err="1"/>
                        <a:t>zorg</a:t>
                      </a:r>
                      <a:endParaRPr lang="en-US" sz="900" dirty="0"/>
                    </a:p>
                  </a:txBody>
                  <a:tcPr/>
                </a:tc>
                <a:tc>
                  <a:txBody>
                    <a:bodyPr/>
                    <a:lstStyle/>
                    <a:p>
                      <a:pPr marL="0" indent="0" fontAlgn="base">
                        <a:buFont typeface="Arial" panose="020B0604020202020204" pitchFamily="34" charset="0"/>
                        <a:buNone/>
                      </a:pPr>
                      <a:r>
                        <a:rPr lang="en-US" sz="1050" dirty="0">
                          <a:hlinkClick r:id="rId5"/>
                        </a:rPr>
                        <a:t>Menzis.pdf</a:t>
                      </a:r>
                      <a:endParaRPr lang="en-US" sz="1050" dirty="0"/>
                    </a:p>
                  </a:txBody>
                  <a:tcPr/>
                </a:tc>
                <a:extLst>
                  <a:ext uri="{0D108BD9-81ED-4DB2-BD59-A6C34878D82A}">
                    <a16:rowId xmlns:a16="http://schemas.microsoft.com/office/drawing/2014/main" val="3277288727"/>
                  </a:ext>
                </a:extLst>
              </a:tr>
            </a:tbl>
          </a:graphicData>
        </a:graphic>
      </p:graphicFrame>
    </p:spTree>
    <p:extLst>
      <p:ext uri="{BB962C8B-B14F-4D97-AF65-F5344CB8AC3E}">
        <p14:creationId xmlns:p14="http://schemas.microsoft.com/office/powerpoint/2010/main" val="1989039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b="1" dirty="0">
                <a:solidFill>
                  <a:srgbClr val="394697"/>
                </a:solidFill>
                <a:latin typeface="+mn-lt"/>
              </a:rPr>
              <a:t>Ambities en speerpunten</a:t>
            </a:r>
            <a:endParaRPr lang="nl-NL" sz="3800" b="1" i="1" dirty="0">
              <a:solidFill>
                <a:srgbClr val="394697"/>
              </a:solidFill>
              <a:latin typeface="+mn-lt"/>
            </a:endParaRPr>
          </a:p>
        </p:txBody>
      </p:sp>
      <p:graphicFrame>
        <p:nvGraphicFramePr>
          <p:cNvPr id="4" name="Tabel 7">
            <a:extLst>
              <a:ext uri="{FF2B5EF4-FFF2-40B4-BE49-F238E27FC236}">
                <a16:creationId xmlns:a16="http://schemas.microsoft.com/office/drawing/2014/main" id="{331578EF-4A5F-A4C9-559E-90FFD946B791}"/>
              </a:ext>
            </a:extLst>
          </p:cNvPr>
          <p:cNvGraphicFramePr>
            <a:graphicFrameLocks noGrp="1"/>
          </p:cNvGraphicFramePr>
          <p:nvPr>
            <p:extLst>
              <p:ext uri="{D42A27DB-BD31-4B8C-83A1-F6EECF244321}">
                <p14:modId xmlns:p14="http://schemas.microsoft.com/office/powerpoint/2010/main" val="3106098626"/>
              </p:ext>
            </p:extLst>
          </p:nvPr>
        </p:nvGraphicFramePr>
        <p:xfrm>
          <a:off x="782040" y="2078536"/>
          <a:ext cx="10803157" cy="4234180"/>
        </p:xfrm>
        <a:graphic>
          <a:graphicData uri="http://schemas.openxmlformats.org/drawingml/2006/table">
            <a:tbl>
              <a:tblPr firstRow="1" bandRow="1">
                <a:tableStyleId>{69CF1AB2-1976-4502-BF36-3FF5EA218861}</a:tableStyleId>
              </a:tblPr>
              <a:tblGrid>
                <a:gridCol w="1192815">
                  <a:extLst>
                    <a:ext uri="{9D8B030D-6E8A-4147-A177-3AD203B41FA5}">
                      <a16:colId xmlns:a16="http://schemas.microsoft.com/office/drawing/2014/main" val="760608818"/>
                    </a:ext>
                  </a:extLst>
                </a:gridCol>
                <a:gridCol w="2999962">
                  <a:extLst>
                    <a:ext uri="{9D8B030D-6E8A-4147-A177-3AD203B41FA5}">
                      <a16:colId xmlns:a16="http://schemas.microsoft.com/office/drawing/2014/main" val="3535034288"/>
                    </a:ext>
                  </a:extLst>
                </a:gridCol>
                <a:gridCol w="4673217">
                  <a:extLst>
                    <a:ext uri="{9D8B030D-6E8A-4147-A177-3AD203B41FA5}">
                      <a16:colId xmlns:a16="http://schemas.microsoft.com/office/drawing/2014/main" val="4127392308"/>
                    </a:ext>
                  </a:extLst>
                </a:gridCol>
                <a:gridCol w="1937163">
                  <a:extLst>
                    <a:ext uri="{9D8B030D-6E8A-4147-A177-3AD203B41FA5}">
                      <a16:colId xmlns:a16="http://schemas.microsoft.com/office/drawing/2014/main" val="459520207"/>
                    </a:ext>
                  </a:extLst>
                </a:gridCol>
              </a:tblGrid>
              <a:tr h="370840">
                <a:tc>
                  <a:txBody>
                    <a:bodyPr/>
                    <a:lstStyle/>
                    <a:p>
                      <a:r>
                        <a:rPr lang="nl-NL" sz="1050" dirty="0"/>
                        <a:t>Zorgverzekeraar</a:t>
                      </a:r>
                      <a:endParaRPr lang="en-US" sz="1050" dirty="0"/>
                    </a:p>
                  </a:txBody>
                  <a:tcPr/>
                </a:tc>
                <a:tc>
                  <a:txBody>
                    <a:bodyPr/>
                    <a:lstStyle/>
                    <a:p>
                      <a:r>
                        <a:rPr lang="nl-NL" sz="1050" dirty="0"/>
                        <a:t>Ambitie</a:t>
                      </a:r>
                      <a:endParaRPr lang="en-US" sz="1050" dirty="0"/>
                    </a:p>
                  </a:txBody>
                  <a:tcPr/>
                </a:tc>
                <a:tc>
                  <a:txBody>
                    <a:bodyPr/>
                    <a:lstStyle/>
                    <a:p>
                      <a:r>
                        <a:rPr lang="nl-NL" sz="1050" dirty="0"/>
                        <a:t>Belangrijkste thema’s</a:t>
                      </a:r>
                      <a:endParaRPr lang="en-US" sz="1050" dirty="0"/>
                    </a:p>
                  </a:txBody>
                  <a:tcPr/>
                </a:tc>
                <a:tc>
                  <a:txBody>
                    <a:bodyPr/>
                    <a:lstStyle/>
                    <a:p>
                      <a:r>
                        <a:rPr lang="nl-NL" sz="1050" dirty="0"/>
                        <a:t>Link </a:t>
                      </a:r>
                      <a:endParaRPr lang="en-US" sz="1050" dirty="0"/>
                    </a:p>
                  </a:txBody>
                  <a:tcPr/>
                </a:tc>
                <a:extLst>
                  <a:ext uri="{0D108BD9-81ED-4DB2-BD59-A6C34878D82A}">
                    <a16:rowId xmlns:a16="http://schemas.microsoft.com/office/drawing/2014/main" val="306697687"/>
                  </a:ext>
                </a:extLst>
              </a:tr>
              <a:tr h="370840">
                <a:tc>
                  <a:txBody>
                    <a:bodyPr/>
                    <a:lstStyle/>
                    <a:p>
                      <a:r>
                        <a:rPr lang="nl-NL" sz="1050" dirty="0"/>
                        <a:t>ASR</a:t>
                      </a:r>
                      <a:endParaRPr lang="en-US" sz="1050" dirty="0"/>
                    </a:p>
                  </a:txBody>
                  <a:tcPr/>
                </a:tc>
                <a:tc>
                  <a:txBody>
                    <a:bodyPr/>
                    <a:lstStyle/>
                    <a:p>
                      <a:r>
                        <a:rPr lang="nl-NL" sz="1050" dirty="0"/>
                        <a:t>Toekomstbestendige zorg</a:t>
                      </a:r>
                      <a:endParaRPr lang="en-US" sz="1050" dirty="0"/>
                    </a:p>
                  </a:txBody>
                  <a:tcPr/>
                </a:tc>
                <a:tc>
                  <a:txBody>
                    <a:bodyPr/>
                    <a:lstStyle/>
                    <a:p>
                      <a:pPr marL="171450" indent="-171450" fontAlgn="base">
                        <a:buFont typeface="Arial" panose="020B0604020202020204" pitchFamily="34" charset="0"/>
                        <a:buChar char="•"/>
                      </a:pPr>
                      <a:r>
                        <a:rPr lang="nl-NL" sz="900" dirty="0"/>
                        <a:t>Doelmatigheid</a:t>
                      </a:r>
                    </a:p>
                    <a:p>
                      <a:pPr marL="171450" indent="-171450" fontAlgn="base">
                        <a:buFont typeface="Arial" panose="020B0604020202020204" pitchFamily="34" charset="0"/>
                        <a:buChar char="•"/>
                      </a:pPr>
                      <a:r>
                        <a:rPr lang="nl-NL" sz="900" dirty="0"/>
                        <a:t>Gepast gebruik</a:t>
                      </a:r>
                    </a:p>
                    <a:p>
                      <a:pPr marL="171450" indent="-171450" fontAlgn="base">
                        <a:buFont typeface="Arial" panose="020B0604020202020204" pitchFamily="34" charset="0"/>
                        <a:buChar char="•"/>
                      </a:pPr>
                      <a:r>
                        <a:rPr lang="nl-NL" sz="900" dirty="0"/>
                        <a:t>Juiste Zorg op de Juiste Plek</a:t>
                      </a:r>
                    </a:p>
                    <a:p>
                      <a:pPr marL="171450" indent="-171450" fontAlgn="base">
                        <a:buFont typeface="Arial" panose="020B0604020202020204" pitchFamily="34" charset="0"/>
                        <a:buChar char="•"/>
                      </a:pPr>
                      <a:r>
                        <a:rPr lang="nl-NL" sz="900" dirty="0"/>
                        <a:t>Samen beslissen</a:t>
                      </a:r>
                    </a:p>
                    <a:p>
                      <a:pPr marL="171450" indent="-171450" fontAlgn="base">
                        <a:buFont typeface="Arial" panose="020B0604020202020204" pitchFamily="34" charset="0"/>
                        <a:buChar char="•"/>
                      </a:pPr>
                      <a:r>
                        <a:rPr lang="nl-NL" sz="900" dirty="0"/>
                        <a:t>Digitalisering</a:t>
                      </a:r>
                    </a:p>
                    <a:p>
                      <a:pPr marL="171450" indent="-171450" fontAlgn="base">
                        <a:buFont typeface="Arial" panose="020B0604020202020204" pitchFamily="34" charset="0"/>
                        <a:buChar char="•"/>
                      </a:pPr>
                      <a:r>
                        <a:rPr lang="nl-NL" sz="900" dirty="0"/>
                        <a:t>Samenwerking in de keten</a:t>
                      </a:r>
                      <a:endParaRPr lang="en-US" sz="900" dirty="0"/>
                    </a:p>
                  </a:txBody>
                  <a:tcPr/>
                </a:tc>
                <a:tc>
                  <a:txBody>
                    <a:bodyPr/>
                    <a:lstStyle/>
                    <a:p>
                      <a:pPr marL="0" indent="0" fontAlgn="base">
                        <a:buFont typeface="Arial" panose="020B0604020202020204" pitchFamily="34" charset="0"/>
                        <a:buNone/>
                      </a:pPr>
                      <a:r>
                        <a:rPr lang="nl-NL" sz="1050" dirty="0">
                          <a:hlinkClick r:id="rId2"/>
                        </a:rPr>
                        <a:t>Inkoopbeleid 2023 Medisch Specialistische Zorg (1).pdf</a:t>
                      </a:r>
                      <a:endParaRPr lang="en-US" sz="1050" dirty="0"/>
                    </a:p>
                  </a:txBody>
                  <a:tcPr/>
                </a:tc>
                <a:extLst>
                  <a:ext uri="{0D108BD9-81ED-4DB2-BD59-A6C34878D82A}">
                    <a16:rowId xmlns:a16="http://schemas.microsoft.com/office/drawing/2014/main" val="3242002123"/>
                  </a:ext>
                </a:extLst>
              </a:tr>
              <a:tr h="370840">
                <a:tc>
                  <a:txBody>
                    <a:bodyPr/>
                    <a:lstStyle/>
                    <a:p>
                      <a:r>
                        <a:rPr lang="nl-NL" sz="1050" dirty="0"/>
                        <a:t>DSW</a:t>
                      </a:r>
                      <a:endParaRPr lang="en-US" sz="1050" dirty="0"/>
                    </a:p>
                  </a:txBody>
                  <a:tcPr/>
                </a:tc>
                <a:tc>
                  <a:txBody>
                    <a:bodyPr/>
                    <a:lstStyle/>
                    <a:p>
                      <a:r>
                        <a:rPr lang="nl-NL" sz="1050" dirty="0"/>
                        <a:t>“goed voor je”: </a:t>
                      </a:r>
                      <a:r>
                        <a:rPr lang="nl-NL" sz="1050" b="0" i="0" kern="1200" dirty="0">
                          <a:solidFill>
                            <a:schemeClr val="dk1"/>
                          </a:solidFill>
                          <a:effectLst/>
                          <a:latin typeface="+mn-lt"/>
                          <a:ea typeface="+mn-ea"/>
                          <a:cs typeface="+mn-cs"/>
                        </a:rPr>
                        <a:t>dichtbij en menselijk, eerlijk en direct, realistisch en praktisch, gezamenlijk en eigenzinnig</a:t>
                      </a:r>
                      <a:endParaRPr lang="en-US" sz="1050" dirty="0"/>
                    </a:p>
                  </a:txBody>
                  <a:tcPr/>
                </a:tc>
                <a:tc>
                  <a:txBody>
                    <a:bodyPr/>
                    <a:lstStyle/>
                    <a:p>
                      <a:pPr marL="171450" indent="-171450" fontAlgn="base">
                        <a:buFont typeface="Arial" panose="020B0604020202020204" pitchFamily="34" charset="0"/>
                        <a:buChar char="•"/>
                      </a:pPr>
                      <a:r>
                        <a:rPr lang="nl-NL" sz="900" dirty="0"/>
                        <a:t>Innovatie in de zorg</a:t>
                      </a:r>
                    </a:p>
                    <a:p>
                      <a:pPr marL="171450" indent="-171450" fontAlgn="base">
                        <a:buFont typeface="Arial" panose="020B0604020202020204" pitchFamily="34" charset="0"/>
                        <a:buChar char="•"/>
                      </a:pPr>
                      <a:r>
                        <a:rPr lang="nl-NL" sz="900" dirty="0"/>
                        <a:t>Digitale zorg</a:t>
                      </a:r>
                      <a:endParaRPr lang="en-US" sz="900" dirty="0"/>
                    </a:p>
                  </a:txBody>
                  <a:tcPr/>
                </a:tc>
                <a:tc>
                  <a:txBody>
                    <a:bodyPr/>
                    <a:lstStyle/>
                    <a:p>
                      <a:pPr marL="0" indent="0" fontAlgn="base">
                        <a:buFont typeface="Arial" panose="020B0604020202020204" pitchFamily="34" charset="0"/>
                        <a:buNone/>
                      </a:pPr>
                      <a:r>
                        <a:rPr lang="nl-NL" sz="1050" dirty="0">
                          <a:hlinkClick r:id="rId3"/>
                        </a:rPr>
                        <a:t>Medisch Specialistische Zorg - DSW Zorgverzekeraar</a:t>
                      </a:r>
                      <a:endParaRPr lang="en-US" sz="1050" dirty="0"/>
                    </a:p>
                  </a:txBody>
                  <a:tcPr/>
                </a:tc>
                <a:extLst>
                  <a:ext uri="{0D108BD9-81ED-4DB2-BD59-A6C34878D82A}">
                    <a16:rowId xmlns:a16="http://schemas.microsoft.com/office/drawing/2014/main" val="4167253021"/>
                  </a:ext>
                </a:extLst>
              </a:tr>
              <a:tr h="370840">
                <a:tc>
                  <a:txBody>
                    <a:bodyPr/>
                    <a:lstStyle/>
                    <a:p>
                      <a:r>
                        <a:rPr lang="nl-NL" sz="1050" dirty="0"/>
                        <a:t>Z&amp;Z</a:t>
                      </a:r>
                      <a:endParaRPr lang="en-US" sz="1050" dirty="0"/>
                    </a:p>
                  </a:txBody>
                  <a:tcPr/>
                </a:tc>
                <a:tc>
                  <a:txBody>
                    <a:bodyPr/>
                    <a:lstStyle/>
                    <a:p>
                      <a:r>
                        <a:rPr lang="nl-NL" sz="1050" dirty="0"/>
                        <a:t>Samen bewegen naar de gezondste regio</a:t>
                      </a:r>
                      <a:endParaRPr lang="en-US" sz="1050" dirty="0"/>
                    </a:p>
                  </a:txBody>
                  <a:tcPr/>
                </a:tc>
                <a:tc>
                  <a:txBody>
                    <a:bodyPr/>
                    <a:lstStyle/>
                    <a:p>
                      <a:pPr marL="171450" indent="-171450" fontAlgn="base">
                        <a:buFont typeface="Arial" panose="020B0604020202020204" pitchFamily="34" charset="0"/>
                        <a:buChar char="•"/>
                      </a:pPr>
                      <a:r>
                        <a:rPr lang="nl-NL" sz="900" dirty="0"/>
                        <a:t>Positieve gezondheid</a:t>
                      </a:r>
                    </a:p>
                    <a:p>
                      <a:pPr marL="171450" indent="-171450" fontAlgn="base">
                        <a:buFont typeface="Arial" panose="020B0604020202020204" pitchFamily="34" charset="0"/>
                        <a:buChar char="•"/>
                      </a:pPr>
                      <a:r>
                        <a:rPr lang="nl-NL" sz="900" dirty="0"/>
                        <a:t>Juiste zorg op de juist plek</a:t>
                      </a:r>
                    </a:p>
                    <a:p>
                      <a:pPr marL="171450" indent="-171450" fontAlgn="base">
                        <a:buFont typeface="Arial" panose="020B0604020202020204" pitchFamily="34" charset="0"/>
                        <a:buChar char="•"/>
                      </a:pPr>
                      <a:r>
                        <a:rPr lang="nl-NL" sz="900" dirty="0"/>
                        <a:t>Regionale samenwerking</a:t>
                      </a:r>
                      <a:endParaRPr lang="en-US" sz="900" dirty="0"/>
                    </a:p>
                  </a:txBody>
                  <a:tcPr/>
                </a:tc>
                <a:tc>
                  <a:txBody>
                    <a:bodyPr/>
                    <a:lstStyle/>
                    <a:p>
                      <a:pPr marL="0" indent="0" fontAlgn="base">
                        <a:buFont typeface="Arial" panose="020B0604020202020204" pitchFamily="34" charset="0"/>
                        <a:buNone/>
                      </a:pPr>
                      <a:r>
                        <a:rPr lang="en-US" sz="1050" dirty="0">
                          <a:hlinkClick r:id="rId4"/>
                        </a:rPr>
                        <a:t>Z&amp;Z.pdf</a:t>
                      </a:r>
                      <a:endParaRPr lang="en-US" sz="1050" dirty="0"/>
                    </a:p>
                  </a:txBody>
                  <a:tcPr/>
                </a:tc>
                <a:extLst>
                  <a:ext uri="{0D108BD9-81ED-4DB2-BD59-A6C34878D82A}">
                    <a16:rowId xmlns:a16="http://schemas.microsoft.com/office/drawing/2014/main" val="1540676232"/>
                  </a:ext>
                </a:extLst>
              </a:tr>
              <a:tr h="370840">
                <a:tc>
                  <a:txBody>
                    <a:bodyPr/>
                    <a:lstStyle/>
                    <a:p>
                      <a:r>
                        <a:rPr lang="nl-NL" sz="1050" dirty="0" err="1"/>
                        <a:t>Eno</a:t>
                      </a:r>
                      <a:endParaRPr lang="en-US" sz="1050" dirty="0"/>
                    </a:p>
                  </a:txBody>
                  <a:tcPr/>
                </a:tc>
                <a:tc>
                  <a:txBody>
                    <a:bodyPr/>
                    <a:lstStyle/>
                    <a:p>
                      <a:endParaRPr lang="en-US" sz="1050" dirty="0"/>
                    </a:p>
                  </a:txBody>
                  <a:tcPr/>
                </a:tc>
                <a:tc>
                  <a:txBody>
                    <a:bodyPr/>
                    <a:lstStyle/>
                    <a:p>
                      <a:pPr marL="171450" indent="-171450" fontAlgn="base">
                        <a:buFont typeface="Arial" panose="020B0604020202020204" pitchFamily="34" charset="0"/>
                        <a:buChar char="•"/>
                      </a:pPr>
                      <a:r>
                        <a:rPr lang="nl-NL" sz="900" dirty="0"/>
                        <a:t>Regionale samenwerking</a:t>
                      </a:r>
                    </a:p>
                    <a:p>
                      <a:pPr marL="171450" indent="-171450" fontAlgn="base">
                        <a:buFont typeface="Arial" panose="020B0604020202020204" pitchFamily="34" charset="0"/>
                        <a:buChar char="•"/>
                      </a:pPr>
                      <a:r>
                        <a:rPr lang="nl-NL" sz="900" dirty="0"/>
                        <a:t>De Juiste Zorg op de Juiste Plek (JZOJP),</a:t>
                      </a:r>
                    </a:p>
                    <a:p>
                      <a:pPr marL="171450" indent="-171450" fontAlgn="base">
                        <a:buFont typeface="Arial" panose="020B0604020202020204" pitchFamily="34" charset="0"/>
                        <a:buChar char="•"/>
                      </a:pPr>
                      <a:r>
                        <a:rPr lang="nl-NL" sz="900" dirty="0"/>
                        <a:t>Digitale zorg</a:t>
                      </a:r>
                    </a:p>
                    <a:p>
                      <a:pPr marL="171450" indent="-171450" fontAlgn="base">
                        <a:buFont typeface="Arial" panose="020B0604020202020204" pitchFamily="34" charset="0"/>
                        <a:buChar char="•"/>
                      </a:pPr>
                      <a:r>
                        <a:rPr lang="nl-NL" sz="900" dirty="0"/>
                        <a:t>Innovatie</a:t>
                      </a:r>
                      <a:endParaRPr lang="en-US" sz="900" dirty="0"/>
                    </a:p>
                  </a:txBody>
                  <a:tcPr/>
                </a:tc>
                <a:tc>
                  <a:txBody>
                    <a:bodyPr/>
                    <a:lstStyle/>
                    <a:p>
                      <a:pPr marL="0" indent="0" fontAlgn="base">
                        <a:buFont typeface="Arial" panose="020B0604020202020204" pitchFamily="34" charset="0"/>
                        <a:buNone/>
                      </a:pPr>
                      <a:r>
                        <a:rPr lang="en-US" sz="1050" dirty="0">
                          <a:hlinkClick r:id="rId5"/>
                        </a:rPr>
                        <a:t>Eno.pdf</a:t>
                      </a:r>
                      <a:endParaRPr lang="en-US" sz="1050" dirty="0"/>
                    </a:p>
                  </a:txBody>
                  <a:tcPr/>
                </a:tc>
                <a:extLst>
                  <a:ext uri="{0D108BD9-81ED-4DB2-BD59-A6C34878D82A}">
                    <a16:rowId xmlns:a16="http://schemas.microsoft.com/office/drawing/2014/main" val="3277288727"/>
                  </a:ext>
                </a:extLst>
              </a:tr>
              <a:tr h="370840">
                <a:tc>
                  <a:txBody>
                    <a:bodyPr/>
                    <a:lstStyle/>
                    <a:p>
                      <a:r>
                        <a:rPr lang="nl-NL" sz="1050" dirty="0"/>
                        <a:t>ONVZ</a:t>
                      </a:r>
                      <a:endParaRPr lang="en-US" sz="1050" dirty="0"/>
                    </a:p>
                  </a:txBody>
                  <a:tcPr/>
                </a:tc>
                <a:tc>
                  <a:txBody>
                    <a:bodyPr/>
                    <a:lstStyle/>
                    <a:p>
                      <a:pPr marL="0" indent="0">
                        <a:buFont typeface="Arial" panose="020B0604020202020204" pitchFamily="34" charset="0"/>
                        <a:buNone/>
                      </a:pPr>
                      <a:r>
                        <a:rPr lang="nl-NL" sz="1050" b="0" i="0" kern="1200" dirty="0">
                          <a:solidFill>
                            <a:schemeClr val="dk1"/>
                          </a:solidFill>
                          <a:effectLst/>
                          <a:latin typeface="+mn-lt"/>
                          <a:ea typeface="+mn-ea"/>
                          <a:cs typeface="+mn-cs"/>
                        </a:rPr>
                        <a:t>Samen gaan voor passende zorg en een betaalbare premie; ‘geen gedoe’ in contractering en declaratie;  Vernieuwen door te verbinden; streven naar keuzevrijheid en toegankelijkheid van zorg.</a:t>
                      </a:r>
                      <a:endParaRPr lang="en-US" sz="1050" b="0" i="0" kern="1200" dirty="0">
                        <a:solidFill>
                          <a:schemeClr val="dk1"/>
                        </a:solidFill>
                        <a:effectLst/>
                        <a:latin typeface="+mn-lt"/>
                        <a:ea typeface="+mn-ea"/>
                        <a:cs typeface="+mn-cs"/>
                      </a:endParaRPr>
                    </a:p>
                  </a:txBody>
                  <a:tcPr/>
                </a:tc>
                <a:tc>
                  <a:txBody>
                    <a:bodyPr/>
                    <a:lstStyle/>
                    <a:p>
                      <a:pPr marL="171450" indent="-171450" fontAlgn="base">
                        <a:buFont typeface="Arial" panose="020B0604020202020204" pitchFamily="34" charset="0"/>
                        <a:buChar char="•"/>
                      </a:pPr>
                      <a:r>
                        <a:rPr lang="en-US" sz="900" dirty="0" err="1"/>
                        <a:t>Innovatie</a:t>
                      </a:r>
                      <a:r>
                        <a:rPr lang="en-US" sz="900" dirty="0"/>
                        <a:t> </a:t>
                      </a:r>
                      <a:r>
                        <a:rPr lang="en-US" sz="900" dirty="0" err="1"/>
                        <a:t>en</a:t>
                      </a:r>
                      <a:r>
                        <a:rPr lang="en-US" sz="900" dirty="0"/>
                        <a:t> eHealth</a:t>
                      </a:r>
                    </a:p>
                    <a:p>
                      <a:pPr marL="171450" indent="-171450" fontAlgn="base">
                        <a:buFont typeface="Arial" panose="020B0604020202020204" pitchFamily="34" charset="0"/>
                        <a:buChar char="•"/>
                      </a:pPr>
                      <a:r>
                        <a:rPr lang="en-US" sz="900" dirty="0" err="1"/>
                        <a:t>Digitalisering</a:t>
                      </a:r>
                      <a:endParaRPr lang="en-US" sz="900" dirty="0"/>
                    </a:p>
                    <a:p>
                      <a:pPr marL="171450" indent="-171450" fontAlgn="base">
                        <a:buFont typeface="Arial" panose="020B0604020202020204" pitchFamily="34" charset="0"/>
                        <a:buChar char="•"/>
                      </a:pPr>
                      <a:r>
                        <a:rPr lang="en-US" sz="900" dirty="0" err="1"/>
                        <a:t>Preventie</a:t>
                      </a:r>
                      <a:endParaRPr lang="en-US" sz="900" dirty="0"/>
                    </a:p>
                  </a:txBody>
                  <a:tcPr/>
                </a:tc>
                <a:tc>
                  <a:txBody>
                    <a:bodyPr/>
                    <a:lstStyle/>
                    <a:p>
                      <a:pPr marL="0" indent="0" fontAlgn="base">
                        <a:buFont typeface="Arial" panose="020B0604020202020204" pitchFamily="34" charset="0"/>
                        <a:buNone/>
                      </a:pPr>
                      <a:r>
                        <a:rPr lang="en-US" sz="1050" dirty="0">
                          <a:hlinkClick r:id="rId6"/>
                        </a:rPr>
                        <a:t>ONVZ.pdf</a:t>
                      </a:r>
                      <a:endParaRPr lang="en-US" sz="1050" dirty="0"/>
                    </a:p>
                  </a:txBody>
                  <a:tcPr/>
                </a:tc>
                <a:extLst>
                  <a:ext uri="{0D108BD9-81ED-4DB2-BD59-A6C34878D82A}">
                    <a16:rowId xmlns:a16="http://schemas.microsoft.com/office/drawing/2014/main" val="2722316061"/>
                  </a:ext>
                </a:extLst>
              </a:tr>
              <a:tr h="370840">
                <a:tc>
                  <a:txBody>
                    <a:bodyPr/>
                    <a:lstStyle/>
                    <a:p>
                      <a:r>
                        <a:rPr lang="nl-NL" sz="1050" dirty="0" err="1"/>
                        <a:t>Caresq</a:t>
                      </a:r>
                      <a:endParaRPr lang="en-US" sz="1050" dirty="0"/>
                    </a:p>
                  </a:txBody>
                  <a:tcPr/>
                </a:tc>
                <a:tc>
                  <a:txBody>
                    <a:bodyPr/>
                    <a:lstStyle/>
                    <a:p>
                      <a:endParaRPr lang="en-US" sz="1050" dirty="0"/>
                    </a:p>
                  </a:txBody>
                  <a:tcPr/>
                </a:tc>
                <a:tc>
                  <a:txBody>
                    <a:bodyPr/>
                    <a:lstStyle/>
                    <a:p>
                      <a:pPr marL="171450" indent="-171450" fontAlgn="base">
                        <a:buFont typeface="Arial" panose="020B0604020202020204" pitchFamily="34" charset="0"/>
                        <a:buChar char="•"/>
                      </a:pPr>
                      <a:r>
                        <a:rPr lang="nl-NL" sz="900" dirty="0"/>
                        <a:t>Juiste zorg op de juiste plek op het juiste moment</a:t>
                      </a:r>
                    </a:p>
                    <a:p>
                      <a:pPr marL="171450" indent="-171450" fontAlgn="base">
                        <a:buFont typeface="Arial" panose="020B0604020202020204" pitchFamily="34" charset="0"/>
                        <a:buChar char="•"/>
                      </a:pPr>
                      <a:r>
                        <a:rPr lang="nl-NL" sz="900" dirty="0"/>
                        <a:t>Samen beslissen</a:t>
                      </a:r>
                    </a:p>
                    <a:p>
                      <a:pPr marL="171450" indent="-171450" fontAlgn="base">
                        <a:buFont typeface="Arial" panose="020B0604020202020204" pitchFamily="34" charset="0"/>
                        <a:buChar char="•"/>
                      </a:pPr>
                      <a:r>
                        <a:rPr lang="nl-NL" sz="900" dirty="0"/>
                        <a:t>Goede zorg en gepast gebruik</a:t>
                      </a:r>
                      <a:endParaRPr lang="en-US" sz="900" dirty="0"/>
                    </a:p>
                  </a:txBody>
                  <a:tcPr/>
                </a:tc>
                <a:tc>
                  <a:txBody>
                    <a:bodyPr/>
                    <a:lstStyle/>
                    <a:p>
                      <a:pPr marL="0" indent="0" fontAlgn="base">
                        <a:buFont typeface="Arial" panose="020B0604020202020204" pitchFamily="34" charset="0"/>
                        <a:buNone/>
                      </a:pPr>
                      <a:r>
                        <a:rPr lang="en-US" sz="1050" dirty="0">
                          <a:hlinkClick r:id="rId7"/>
                        </a:rPr>
                        <a:t>Inkoopbeleid-Zelfstandige-behandelcentra-2023 def.pdf</a:t>
                      </a:r>
                      <a:endParaRPr lang="en-US" sz="1050" dirty="0"/>
                    </a:p>
                  </a:txBody>
                  <a:tcPr/>
                </a:tc>
                <a:extLst>
                  <a:ext uri="{0D108BD9-81ED-4DB2-BD59-A6C34878D82A}">
                    <a16:rowId xmlns:a16="http://schemas.microsoft.com/office/drawing/2014/main" val="381406697"/>
                  </a:ext>
                </a:extLst>
              </a:tr>
            </a:tbl>
          </a:graphicData>
        </a:graphic>
      </p:graphicFrame>
    </p:spTree>
    <p:extLst>
      <p:ext uri="{BB962C8B-B14F-4D97-AF65-F5344CB8AC3E}">
        <p14:creationId xmlns:p14="http://schemas.microsoft.com/office/powerpoint/2010/main" val="307203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b="1" dirty="0">
                <a:solidFill>
                  <a:srgbClr val="394697"/>
                </a:solidFill>
                <a:latin typeface="+mn-lt"/>
              </a:rPr>
              <a:t>Zilveren Kruis</a:t>
            </a:r>
            <a:endParaRPr lang="nl-NL" sz="3800" b="1" i="1"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4678204"/>
          </a:xfrm>
          <a:prstGeom prst="rect">
            <a:avLst/>
          </a:prstGeom>
          <a:noFill/>
        </p:spPr>
        <p:txBody>
          <a:bodyPr wrap="square" rtlCol="0">
            <a:spAutoFit/>
          </a:bodyPr>
          <a:lstStyle/>
          <a:p>
            <a:pPr algn="l"/>
            <a:r>
              <a:rPr lang="nl-NL" sz="1000" b="1" dirty="0"/>
              <a:t>Belangrijkste wijzigingen: </a:t>
            </a:r>
            <a:br>
              <a:rPr lang="nl-NL" sz="900" b="1" dirty="0"/>
            </a:br>
            <a:endParaRPr lang="nl-NL" sz="900" b="1" dirty="0"/>
          </a:p>
          <a:p>
            <a:pPr marL="171450" indent="-171450" algn="l">
              <a:buFont typeface="Arial" panose="020B0604020202020204" pitchFamily="34" charset="0"/>
              <a:buChar char="•"/>
            </a:pPr>
            <a:r>
              <a:rPr lang="en-US" sz="900" dirty="0" err="1"/>
              <a:t>Aanvulling</a:t>
            </a:r>
            <a:r>
              <a:rPr lang="en-US" sz="900" dirty="0"/>
              <a:t> (in bold) op de </a:t>
            </a:r>
            <a:r>
              <a:rPr lang="en-US" sz="900" dirty="0" err="1"/>
              <a:t>algemene</a:t>
            </a:r>
            <a:r>
              <a:rPr lang="en-US" sz="900" dirty="0"/>
              <a:t> </a:t>
            </a:r>
            <a:r>
              <a:rPr lang="en-US" sz="900" dirty="0" err="1"/>
              <a:t>zorginkoopvoorwaarden</a:t>
            </a:r>
            <a:r>
              <a:rPr lang="en-US" sz="900" dirty="0"/>
              <a:t>:</a:t>
            </a:r>
            <a:br>
              <a:rPr lang="en-US" sz="900" dirty="0"/>
            </a:br>
            <a:br>
              <a:rPr lang="en-US" sz="900" dirty="0"/>
            </a:br>
            <a:r>
              <a:rPr lang="nl-NL" sz="900" dirty="0"/>
              <a:t>U levert zorg die bijdraagt aan de ambitie van Zilveren Kruis om zorg veilig naar huis te brengen of anderszins bijdraagt aan de juiste zorg op de juiste plek en/of zorg die onmisbaar is of unieke expertise bevat; </a:t>
            </a:r>
            <a:br>
              <a:rPr lang="nl-NL" sz="900" dirty="0"/>
            </a:br>
            <a:r>
              <a:rPr lang="nl-NL" sz="900" b="1" dirty="0"/>
              <a:t>o Minimaal 20% van de patiënten die in aanmerking komt voor </a:t>
            </a:r>
            <a:r>
              <a:rPr lang="nl-NL" sz="900" b="1" dirty="0" err="1"/>
              <a:t>telebegeleiding</a:t>
            </a:r>
            <a:r>
              <a:rPr lang="nl-NL" sz="900" b="1" dirty="0"/>
              <a:t>, zet u over op deze vorm van hybride zorg. </a:t>
            </a:r>
            <a:br>
              <a:rPr lang="nl-NL" sz="900" b="1" dirty="0"/>
            </a:br>
            <a:r>
              <a:rPr lang="nl-NL" sz="900" b="1" dirty="0"/>
              <a:t>o In lijn met de doelstellingen van de Vliegwielcoalitie, willen we eind 2024 met 80% van de zorgaanbieders afspraken hebben over een hybride zorgaanbod voor patiënten met hartfalen, COPD en IBD. </a:t>
            </a:r>
            <a:br>
              <a:rPr lang="nl-NL" sz="900" b="1" dirty="0"/>
            </a:br>
            <a:r>
              <a:rPr lang="nl-NL" sz="900" b="1" dirty="0"/>
              <a:t>o U levert eind 2023 tenminste 30% van de poliklinische zorg digitaal. </a:t>
            </a:r>
            <a:br>
              <a:rPr lang="nl-NL" sz="900" b="1" dirty="0"/>
            </a:br>
            <a:endParaRPr lang="nl-NL" sz="900" b="1" dirty="0"/>
          </a:p>
          <a:p>
            <a:pPr marL="171450" indent="-171450" algn="l">
              <a:buFont typeface="Arial" panose="020B0604020202020204" pitchFamily="34" charset="0"/>
              <a:buChar char="•"/>
            </a:pPr>
            <a:r>
              <a:rPr lang="en-US" sz="900" dirty="0" err="1"/>
              <a:t>Aanvulling</a:t>
            </a:r>
            <a:r>
              <a:rPr lang="en-US" sz="900" dirty="0"/>
              <a:t> (in bold) van de </a:t>
            </a:r>
            <a:r>
              <a:rPr lang="en-US" sz="900" dirty="0" err="1"/>
              <a:t>kwaliteitsvoorwaarden</a:t>
            </a:r>
            <a:r>
              <a:rPr lang="en-US" sz="900" dirty="0"/>
              <a:t> m.b.t. het </a:t>
            </a:r>
            <a:r>
              <a:rPr lang="en-US" sz="900" dirty="0" err="1"/>
              <a:t>integraal</a:t>
            </a:r>
            <a:r>
              <a:rPr lang="en-US" sz="900" dirty="0"/>
              <a:t> </a:t>
            </a:r>
            <a:r>
              <a:rPr lang="en-US" sz="900" dirty="0" err="1"/>
              <a:t>kwaliteitssysteem</a:t>
            </a:r>
            <a:r>
              <a:rPr lang="en-US" sz="900" dirty="0"/>
              <a:t>:</a:t>
            </a:r>
            <a:br>
              <a:rPr lang="en-US" sz="900" dirty="0"/>
            </a:br>
            <a:br>
              <a:rPr lang="en-US" sz="900" dirty="0"/>
            </a:br>
            <a:r>
              <a:rPr lang="nl-NL" sz="900" dirty="0"/>
              <a:t>Voor </a:t>
            </a:r>
            <a:r>
              <a:rPr lang="nl-NL" sz="900" dirty="0" err="1"/>
              <a:t>ZBC’s</a:t>
            </a:r>
            <a:r>
              <a:rPr lang="nl-NL" sz="900" dirty="0"/>
              <a:t> met een OK: ZKN-certificering of een kwaliteitssysteem conform norm HKZ, NIAZ, JCI of gelijkwaardig (externe accreditatie is niet verplicht </a:t>
            </a:r>
            <a:r>
              <a:rPr lang="nl-NL" sz="900" b="1" dirty="0"/>
              <a:t>maar een alternatieve aanpak wordt voorgelegd aan Zilveren Kruis)</a:t>
            </a:r>
          </a:p>
          <a:p>
            <a:pPr marL="171450" indent="-171450" algn="l">
              <a:buFont typeface="Arial" panose="020B0604020202020204" pitchFamily="34" charset="0"/>
              <a:buChar char="•"/>
            </a:pPr>
            <a:endParaRPr lang="nl-NL" sz="900" b="1" dirty="0"/>
          </a:p>
          <a:p>
            <a:pPr marL="171450" indent="-171450" algn="l">
              <a:buFont typeface="Arial" panose="020B0604020202020204" pitchFamily="34" charset="0"/>
              <a:buChar char="•"/>
            </a:pPr>
            <a:r>
              <a:rPr lang="nl-NL" sz="900" dirty="0"/>
              <a:t>Passage over </a:t>
            </a:r>
            <a:r>
              <a:rPr lang="nl-NL" sz="900" dirty="0" err="1"/>
              <a:t>bijcontracteren</a:t>
            </a:r>
            <a:r>
              <a:rPr lang="nl-NL" sz="900" dirty="0"/>
              <a:t> toegevoegd:</a:t>
            </a:r>
            <a:br>
              <a:rPr lang="nl-NL" sz="900" b="1" dirty="0"/>
            </a:br>
            <a:br>
              <a:rPr lang="nl-NL" sz="900" b="1" dirty="0"/>
            </a:br>
            <a:r>
              <a:rPr lang="nl-NL" sz="900" dirty="0"/>
              <a:t>Het kan voorkomen dat onverwachte ontwikkelingen in de markt er voor zorgen dat het omzetplafond sneller dreigt te worden bereikt. In beginsel wordt geen zorg bijgekocht, omdat Zilveren Kruis in beginsel voldoende adequate zorg heeft ingekocht. Indien het bijkopen van zorg vanwege de zorgplicht noodzakelijk is, kijkt Zilveren kruis voor een beoordeling daarvan naar het volgende:</a:t>
            </a:r>
            <a:br>
              <a:rPr lang="nl-NL" sz="900" dirty="0"/>
            </a:br>
            <a:r>
              <a:rPr lang="nl-NL" sz="900" dirty="0"/>
              <a:t>- Volumecapaciteit bij andere aanbieders in de regio </a:t>
            </a:r>
            <a:br>
              <a:rPr lang="nl-NL" sz="900" dirty="0"/>
            </a:br>
            <a:r>
              <a:rPr lang="nl-NL" sz="900" dirty="0"/>
              <a:t>- De regionale ontwikkelingen in de betreffende regio in relatie tot onze zorgplicht </a:t>
            </a:r>
            <a:br>
              <a:rPr lang="nl-NL" sz="900" dirty="0"/>
            </a:br>
            <a:r>
              <a:rPr lang="nl-NL" sz="900" dirty="0"/>
              <a:t>- Score / resultaten in de spiegelinformatie </a:t>
            </a:r>
            <a:br>
              <a:rPr lang="nl-NL" sz="900" dirty="0"/>
            </a:br>
            <a:r>
              <a:rPr lang="nl-NL" sz="900" dirty="0"/>
              <a:t>- Voldoen aan het inkoop (en prijs-) beleid van Zilveren Kruis</a:t>
            </a:r>
            <a:br>
              <a:rPr lang="nl-NL" sz="900" dirty="0"/>
            </a:br>
            <a:endParaRPr lang="nl-NL" sz="900" dirty="0"/>
          </a:p>
          <a:p>
            <a:pPr marL="171450" indent="-171450" algn="l">
              <a:buFont typeface="Arial" panose="020B0604020202020204" pitchFamily="34" charset="0"/>
              <a:buChar char="•"/>
            </a:pPr>
            <a:r>
              <a:rPr lang="nl-NL" sz="900" dirty="0"/>
              <a:t>In aanvulling op bovenstaande geeft Zilveren Kruis nog mee:</a:t>
            </a:r>
            <a:br>
              <a:rPr lang="nl-NL" sz="900" dirty="0"/>
            </a:br>
            <a:br>
              <a:rPr lang="nl-NL" sz="900" u="sng" dirty="0"/>
            </a:br>
            <a:r>
              <a:rPr lang="nl-NL" sz="900" u="sng" dirty="0"/>
              <a:t>De zorgaanbieder is zelf verantwoordelijk voor het bewaken van het omzetplafond</a:t>
            </a:r>
            <a:br>
              <a:rPr lang="nl-NL" sz="900" b="1" dirty="0"/>
            </a:br>
            <a:r>
              <a:rPr lang="nl-NL" sz="900" dirty="0"/>
              <a:t>Bij het (bijna) bereiken (maximaal 75%) van het omzetplafond kan de zorgaanbieder zich tot Zilveren Kruis wenden, zodat Zilveren Kruis de zorg kan verplaatsen naar zorgaanbieders die nog wel plafond ruimte hebben. Dit geldt met name voor patiënten aan de poort met een nieuwe zorgvraag (en dus niet voor chronische patiënten, spoedzorg en/of restitutiezorg). De zorgaanbieder dient dit zo tijdig mogelijk te doen, zodat Zilveren Kruis verzekerden zo soepel mogelijk kan </a:t>
            </a:r>
            <a:r>
              <a:rPr lang="nl-NL" sz="900" dirty="0" err="1"/>
              <a:t>doorbemiddelen</a:t>
            </a:r>
            <a:r>
              <a:rPr lang="nl-NL" sz="900" dirty="0"/>
              <a:t> naar andere zorgaanbieders. </a:t>
            </a:r>
            <a:br>
              <a:rPr lang="nl-NL" sz="900" dirty="0"/>
            </a:br>
            <a:br>
              <a:rPr lang="nl-NL" sz="900" dirty="0"/>
            </a:br>
            <a:r>
              <a:rPr lang="nl-NL" sz="900" dirty="0"/>
              <a:t>Zilveren Kruis beoordeelt of en welke extra informatie hieromtrent moet worden aangeleverd. Een besluit over het wel of niet bijkopen van zorg wordt binnen 5 weken nadat alle gevraagde informatie is ontvangen, genomen. Indien eventueel zorg moet worden bijgekocht, dan is de procedure zoals hierna is omschreven. Een (bijna) volgelopen omzetplafond bij een zorgaanbieder leidt dus niet automatisch tot het bijkopen van zorg. Zorg wordt uitsluitend bijgekocht indien er sprake is van een zorgplicht issue. Dit wordt steeds in relatie tot de overige zorg in de regio beoordeeld</a:t>
            </a:r>
            <a:endParaRPr lang="en-US" sz="900" dirty="0"/>
          </a:p>
        </p:txBody>
      </p:sp>
    </p:spTree>
    <p:extLst>
      <p:ext uri="{BB962C8B-B14F-4D97-AF65-F5344CB8AC3E}">
        <p14:creationId xmlns:p14="http://schemas.microsoft.com/office/powerpoint/2010/main" val="3205358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b="1" dirty="0">
                <a:solidFill>
                  <a:srgbClr val="394697"/>
                </a:solidFill>
                <a:latin typeface="+mn-lt"/>
              </a:rPr>
              <a:t>Zilveren Kruis</a:t>
            </a:r>
            <a:endParaRPr lang="nl-NL" sz="3800" b="1" i="1" dirty="0">
              <a:solidFill>
                <a:srgbClr val="394697"/>
              </a:solidFill>
              <a:latin typeface="+mn-lt"/>
            </a:endParaRPr>
          </a:p>
        </p:txBody>
      </p:sp>
      <p:pic>
        <p:nvPicPr>
          <p:cNvPr id="4" name="Afbeelding 3">
            <a:extLst>
              <a:ext uri="{FF2B5EF4-FFF2-40B4-BE49-F238E27FC236}">
                <a16:creationId xmlns:a16="http://schemas.microsoft.com/office/drawing/2014/main" id="{79F53F6B-DEFD-A2FE-2B53-720CD7E19101}"/>
              </a:ext>
            </a:extLst>
          </p:cNvPr>
          <p:cNvPicPr>
            <a:picLocks noChangeAspect="1"/>
          </p:cNvPicPr>
          <p:nvPr/>
        </p:nvPicPr>
        <p:blipFill>
          <a:blip r:embed="rId2"/>
          <a:stretch>
            <a:fillRect/>
          </a:stretch>
        </p:blipFill>
        <p:spPr>
          <a:xfrm>
            <a:off x="895350" y="1966913"/>
            <a:ext cx="5882955" cy="3276848"/>
          </a:xfrm>
          <a:prstGeom prst="rect">
            <a:avLst/>
          </a:prstGeom>
        </p:spPr>
      </p:pic>
    </p:spTree>
    <p:extLst>
      <p:ext uri="{BB962C8B-B14F-4D97-AF65-F5344CB8AC3E}">
        <p14:creationId xmlns:p14="http://schemas.microsoft.com/office/powerpoint/2010/main" val="2407818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b="1" dirty="0">
                <a:solidFill>
                  <a:srgbClr val="394697"/>
                </a:solidFill>
                <a:latin typeface="+mn-lt"/>
              </a:rPr>
              <a:t>VGZ</a:t>
            </a:r>
            <a:endParaRPr lang="nl-NL" sz="3800" b="1" i="1"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3170099"/>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nl-NL" sz="1050" dirty="0"/>
              <a:t>Specifiek tijdspad voor contractering van </a:t>
            </a:r>
            <a:r>
              <a:rPr lang="nl-NL" sz="1050" dirty="0" err="1"/>
              <a:t>ZBC’s</a:t>
            </a:r>
            <a:r>
              <a:rPr lang="nl-NL" sz="1050" dirty="0"/>
              <a:t> toegevoegd.</a:t>
            </a:r>
            <a:br>
              <a:rPr lang="nl-NL" sz="1050" dirty="0"/>
            </a:br>
            <a:endParaRPr lang="nl-NL" sz="1050" dirty="0"/>
          </a:p>
          <a:p>
            <a:pPr marL="171450" indent="-171450" algn="l">
              <a:buFont typeface="Arial" panose="020B0604020202020204" pitchFamily="34" charset="0"/>
              <a:buChar char="•"/>
            </a:pPr>
            <a:r>
              <a:rPr lang="nl-NL" sz="1050" dirty="0"/>
              <a:t>Aantal specifieke onmiskenbare minimumeisen worden niet meer genoemd waaronder het inschrijfnummer KVK, </a:t>
            </a:r>
            <a:r>
              <a:rPr lang="nl-NL" sz="1050" dirty="0" err="1"/>
              <a:t>WTZi</a:t>
            </a:r>
            <a:r>
              <a:rPr lang="nl-NL" sz="1050" dirty="0"/>
              <a:t>/</a:t>
            </a:r>
            <a:r>
              <a:rPr lang="nl-NL" sz="1050" dirty="0" err="1"/>
              <a:t>WTZa</a:t>
            </a:r>
            <a:r>
              <a:rPr lang="nl-NL" sz="1050" dirty="0"/>
              <a:t> toelating, BIG-registratie van (para)medisch personeel. Verder zijn de selectiecriteria en minimumeisen voor </a:t>
            </a:r>
            <a:r>
              <a:rPr lang="nl-NL" sz="1050" dirty="0" err="1"/>
              <a:t>ZBC’s</a:t>
            </a:r>
            <a:r>
              <a:rPr lang="nl-NL" sz="1050" dirty="0"/>
              <a:t> hetzelfde gebleven. </a:t>
            </a:r>
            <a:br>
              <a:rPr lang="nl-NL" sz="1050" dirty="0"/>
            </a:br>
            <a:endParaRPr lang="nl-NL" sz="1050" dirty="0"/>
          </a:p>
          <a:p>
            <a:pPr marL="171450" indent="-171450" algn="l">
              <a:buFont typeface="Arial" panose="020B0604020202020204" pitchFamily="34" charset="0"/>
              <a:buChar char="•"/>
            </a:pPr>
            <a:r>
              <a:rPr lang="nl-NL" sz="1050" dirty="0"/>
              <a:t>Toevoeging voor nieuwe </a:t>
            </a:r>
            <a:r>
              <a:rPr lang="nl-NL" sz="1050" dirty="0" err="1"/>
              <a:t>ZBC’s</a:t>
            </a:r>
            <a:r>
              <a:rPr lang="nl-NL" sz="1050" dirty="0"/>
              <a:t> toetreders:</a:t>
            </a:r>
            <a:br>
              <a:rPr lang="nl-NL" sz="1050" dirty="0"/>
            </a:br>
            <a:br>
              <a:rPr lang="nl-NL" sz="1050" dirty="0"/>
            </a:br>
            <a:r>
              <a:rPr lang="nl-NL" sz="1050" dirty="0"/>
              <a:t>Na het indienen van de aanvraag voor een overeenkomst ontvangt de nieuwe ZBC het format waarin de offerte en bijbehorende toelichting kan worden ingediend.</a:t>
            </a:r>
            <a:br>
              <a:rPr lang="nl-NL" sz="1050" dirty="0"/>
            </a:br>
            <a:endParaRPr lang="nl-NL" sz="1050" dirty="0"/>
          </a:p>
          <a:p>
            <a:pPr marL="171450" indent="-171450" algn="l">
              <a:buFont typeface="Arial" panose="020B0604020202020204" pitchFamily="34" charset="0"/>
              <a:buChar char="•"/>
            </a:pPr>
            <a:r>
              <a:rPr lang="nl-NL" sz="1050" dirty="0"/>
              <a:t>Passage over </a:t>
            </a:r>
            <a:r>
              <a:rPr lang="nl-NL" sz="1050" dirty="0" err="1"/>
              <a:t>bijcontracteren</a:t>
            </a:r>
            <a:r>
              <a:rPr lang="nl-NL" sz="1050" dirty="0"/>
              <a:t> toegevoegd:</a:t>
            </a:r>
            <a:br>
              <a:rPr lang="nl-NL" sz="1050" dirty="0"/>
            </a:br>
            <a:br>
              <a:rPr lang="nl-NL" sz="1050" dirty="0"/>
            </a:br>
            <a:r>
              <a:rPr lang="nl-NL" sz="1050" dirty="0"/>
              <a:t>Bij zorgaanbieders waarbij een contract zonder doorleverplicht is overeengekomen kunnen partijen in overleg treden indien het zorgkostenplafond overschreden dreigt te worden. Wij vragen de zorgaanbieder te informeren wanneer 70% van het plafond bereikt is en verwacht wordt dat de afspraak niet toereikend is voor het resterend deel van het jaar. Hierbij dient een actuele prognose en realisatie op productniveau aangeleverd te worden. Op dat moment kan de zorgaanbieder een verzoek indienen bij de zorginkoper die aanspreekpunt is tot het verhogen van de plafondafspraak. Wij beoordelen het verzoek op basis van het zorgaanbod voor onze leden. Zo moet de zorg toegankelijk zijn en de reisafstand acceptabel. Dit zijn voor ons de belangrijkste criteria. Binnen een maand na ontvangt van het verzoek en voor het bereiken van het zorgkostenplafond geeft de zorginkoper uitsluitsel of wij aanvullende zorg willen inkopen</a:t>
            </a:r>
          </a:p>
        </p:txBody>
      </p:sp>
      <p:pic>
        <p:nvPicPr>
          <p:cNvPr id="5" name="Afbeelding 4">
            <a:extLst>
              <a:ext uri="{FF2B5EF4-FFF2-40B4-BE49-F238E27FC236}">
                <a16:creationId xmlns:a16="http://schemas.microsoft.com/office/drawing/2014/main" id="{BD2228D3-BF46-29C3-CA84-37B1BECDCC09}"/>
              </a:ext>
            </a:extLst>
          </p:cNvPr>
          <p:cNvPicPr>
            <a:picLocks noChangeAspect="1"/>
          </p:cNvPicPr>
          <p:nvPr/>
        </p:nvPicPr>
        <p:blipFill>
          <a:blip r:embed="rId2"/>
          <a:stretch>
            <a:fillRect/>
          </a:stretch>
        </p:blipFill>
        <p:spPr>
          <a:xfrm>
            <a:off x="7105476" y="4830890"/>
            <a:ext cx="3143074" cy="1879550"/>
          </a:xfrm>
          <a:prstGeom prst="rect">
            <a:avLst/>
          </a:prstGeom>
        </p:spPr>
      </p:pic>
    </p:spTree>
    <p:extLst>
      <p:ext uri="{BB962C8B-B14F-4D97-AF65-F5344CB8AC3E}">
        <p14:creationId xmlns:p14="http://schemas.microsoft.com/office/powerpoint/2010/main" val="2578102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b="1" dirty="0">
                <a:solidFill>
                  <a:srgbClr val="394697"/>
                </a:solidFill>
                <a:latin typeface="+mn-lt"/>
              </a:rPr>
              <a:t>CZ</a:t>
            </a:r>
            <a:endParaRPr lang="nl-NL" sz="3800" b="1" i="1"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1" y="1790744"/>
            <a:ext cx="6898023" cy="3654847"/>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nl-NL" sz="1050" dirty="0"/>
              <a:t>Passage over </a:t>
            </a:r>
            <a:r>
              <a:rPr lang="nl-NL" sz="1050" dirty="0" err="1"/>
              <a:t>bijcontracteren</a:t>
            </a:r>
            <a:r>
              <a:rPr lang="nl-NL" sz="1050" dirty="0"/>
              <a:t> toegevoegd:</a:t>
            </a:r>
            <a:br>
              <a:rPr lang="nl-NL" sz="1050" dirty="0"/>
            </a:br>
            <a:br>
              <a:rPr lang="nl-NL" sz="1050" dirty="0"/>
            </a:br>
            <a:r>
              <a:rPr lang="nl-NL" sz="1050" dirty="0"/>
              <a:t>In bijzondere gevallen en bij onvoorziene omstandigheden is CZ groep bereid om te bespreken of de afspraken onredelijk uitpakken voor een van de partijen en of onze zorgplicht (regionaal) in het gedrang komt. In dat geval kunnen we aanvullende afspraken maken, waarbij we de volgende voorwaarden hanteren:</a:t>
            </a:r>
          </a:p>
          <a:p>
            <a:pPr marL="628650" lvl="1" indent="-171450">
              <a:buFont typeface="Courier New" panose="02070309020205020404" pitchFamily="49" charset="0"/>
              <a:buChar char="o"/>
            </a:pPr>
            <a:r>
              <a:rPr lang="nl-NL" sz="1050" dirty="0"/>
              <a:t>Er moet sprake zijn van een aanzienlijke regionale overschrijding van de Treeknormen. (Als er in een regio voldoende zorg binnen de Treeknormen beschikbaar is, dan kan geen </a:t>
            </a:r>
            <a:r>
              <a:rPr lang="nl-NL" sz="1050" dirty="0" err="1"/>
              <a:t>bijcontractering</a:t>
            </a:r>
            <a:r>
              <a:rPr lang="nl-NL" sz="1050" dirty="0"/>
              <a:t> worden aangevraagd, zie ook paragraaf 2.5.) </a:t>
            </a:r>
          </a:p>
          <a:p>
            <a:pPr marL="628650" lvl="1" indent="-171450">
              <a:buFont typeface="Courier New" panose="02070309020205020404" pitchFamily="49" charset="0"/>
              <a:buChar char="o"/>
            </a:pPr>
            <a:r>
              <a:rPr lang="nl-NL" sz="1050" dirty="0"/>
              <a:t>Reguliere zorgbemiddeling leidt niet tot een oplossing van de situatie. </a:t>
            </a:r>
          </a:p>
          <a:p>
            <a:pPr marL="628650" lvl="1" indent="-171450">
              <a:buFont typeface="Courier New" panose="02070309020205020404" pitchFamily="49" charset="0"/>
              <a:buChar char="o"/>
            </a:pPr>
            <a:r>
              <a:rPr lang="nl-NL" sz="1050" dirty="0"/>
              <a:t>De zorgaanbieder toont aan dat hij het afgesproken omzetplafond op een redelijke manier gespreid heeft over het hele jaar en maakt aannemelijk dat zonder aanpassingen het omzetplafond wordt overschreden. </a:t>
            </a:r>
          </a:p>
          <a:p>
            <a:pPr marL="628650" lvl="1" indent="-171450">
              <a:buFont typeface="Courier New" panose="02070309020205020404" pitchFamily="49" charset="0"/>
              <a:buChar char="o"/>
            </a:pPr>
            <a:r>
              <a:rPr lang="nl-NL" sz="1050" dirty="0"/>
              <a:t>De zorgaanbieder moet een plan overleggen waarbij </a:t>
            </a:r>
            <a:r>
              <a:rPr lang="nl-NL" sz="1050" dirty="0" err="1"/>
              <a:t>bijcontractering</a:t>
            </a:r>
            <a:r>
              <a:rPr lang="nl-NL" sz="1050" dirty="0"/>
              <a:t> aantoonbaar bijdraagt aan vermindering van de wachttijden.</a:t>
            </a:r>
          </a:p>
          <a:p>
            <a:pPr marL="628650" lvl="1" indent="-171450">
              <a:buFont typeface="Courier New" panose="02070309020205020404" pitchFamily="49" charset="0"/>
              <a:buChar char="o"/>
            </a:pPr>
            <a:r>
              <a:rPr lang="nl-NL" sz="1050" dirty="0"/>
              <a:t>De toename van de werkelijke kosten is van invloed op de hoogte van een eventuele aanvullende afspraak.</a:t>
            </a:r>
          </a:p>
          <a:p>
            <a:pPr lvl="1"/>
            <a:endParaRPr lang="nl-NL" sz="1050" dirty="0"/>
          </a:p>
          <a:p>
            <a:pPr lvl="1"/>
            <a:r>
              <a:rPr lang="nl-NL" sz="1050" dirty="0"/>
              <a:t>Het verzoek tot </a:t>
            </a:r>
            <a:r>
              <a:rPr lang="nl-NL" sz="1050" dirty="0" err="1"/>
              <a:t>bijcontractering</a:t>
            </a:r>
            <a:r>
              <a:rPr lang="nl-NL" sz="1050" dirty="0"/>
              <a:t> moet plaatsvinden tussen 1 juli en 1 oktober 2022.</a:t>
            </a:r>
          </a:p>
          <a:p>
            <a:pPr marL="171450" indent="-171450" algn="l">
              <a:buFont typeface="Arial" panose="020B0604020202020204" pitchFamily="34" charset="0"/>
              <a:buChar char="•"/>
            </a:pPr>
            <a:endParaRPr lang="nl-NL" sz="1050" dirty="0"/>
          </a:p>
          <a:p>
            <a:pPr marL="171450" indent="-171450" algn="l">
              <a:buFont typeface="Arial" panose="020B0604020202020204" pitchFamily="34" charset="0"/>
              <a:buChar char="•"/>
            </a:pPr>
            <a:r>
              <a:rPr lang="nl-NL" sz="1050" dirty="0"/>
              <a:t>Zorgaanbieders die een contractwaarde van minder dan 2 miljoen hebben, met uitzondering van de zorgsoorten revalidatie of sportgeneeskunde, genderzorg, </a:t>
            </a:r>
            <a:r>
              <a:rPr lang="nl-NL" sz="1050" dirty="0" err="1"/>
              <a:t>bariatrie</a:t>
            </a:r>
            <a:r>
              <a:rPr lang="nl-NL" sz="1050" dirty="0"/>
              <a:t>, hyperbare geneeskunde en dialyse, ontvangen van CZ een aanbod vóór 1 september. </a:t>
            </a:r>
          </a:p>
        </p:txBody>
      </p:sp>
      <p:pic>
        <p:nvPicPr>
          <p:cNvPr id="4" name="Afbeelding 3">
            <a:extLst>
              <a:ext uri="{FF2B5EF4-FFF2-40B4-BE49-F238E27FC236}">
                <a16:creationId xmlns:a16="http://schemas.microsoft.com/office/drawing/2014/main" id="{8A72139E-7275-95E8-9711-B2E58D757698}"/>
              </a:ext>
            </a:extLst>
          </p:cNvPr>
          <p:cNvPicPr>
            <a:picLocks noChangeAspect="1"/>
          </p:cNvPicPr>
          <p:nvPr/>
        </p:nvPicPr>
        <p:blipFill>
          <a:blip r:embed="rId2"/>
          <a:stretch>
            <a:fillRect/>
          </a:stretch>
        </p:blipFill>
        <p:spPr>
          <a:xfrm>
            <a:off x="8002907" y="3146779"/>
            <a:ext cx="2573964" cy="3129322"/>
          </a:xfrm>
          <a:prstGeom prst="rect">
            <a:avLst/>
          </a:prstGeom>
        </p:spPr>
      </p:pic>
    </p:spTree>
    <p:extLst>
      <p:ext uri="{BB962C8B-B14F-4D97-AF65-F5344CB8AC3E}">
        <p14:creationId xmlns:p14="http://schemas.microsoft.com/office/powerpoint/2010/main" val="3161881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dirty="0" err="1">
                <a:solidFill>
                  <a:srgbClr val="394697"/>
                </a:solidFill>
              </a:rPr>
              <a:t>Menzis</a:t>
            </a:r>
            <a:endParaRPr lang="nl-NL" sz="3800" dirty="0">
              <a:solidFill>
                <a:srgbClr val="394697"/>
              </a:solidFill>
              <a:latin typeface="+mn-lt"/>
            </a:endParaRPr>
          </a:p>
        </p:txBody>
      </p:sp>
      <p:sp>
        <p:nvSpPr>
          <p:cNvPr id="6" name="Tekstvak 5">
            <a:extLst>
              <a:ext uri="{FF2B5EF4-FFF2-40B4-BE49-F238E27FC236}">
                <a16:creationId xmlns:a16="http://schemas.microsoft.com/office/drawing/2014/main" id="{4C816F6E-49CF-5A76-34B3-88FFE91D7773}"/>
              </a:ext>
            </a:extLst>
          </p:cNvPr>
          <p:cNvSpPr txBox="1"/>
          <p:nvPr/>
        </p:nvSpPr>
        <p:spPr>
          <a:xfrm>
            <a:off x="794682" y="1790744"/>
            <a:ext cx="10401300" cy="4301177"/>
          </a:xfrm>
          <a:prstGeom prst="rect">
            <a:avLst/>
          </a:prstGeom>
          <a:noFill/>
        </p:spPr>
        <p:txBody>
          <a:bodyPr wrap="square" rtlCol="0">
            <a:spAutoFit/>
          </a:bodyPr>
          <a:lstStyle/>
          <a:p>
            <a:pPr algn="l"/>
            <a:r>
              <a:rPr lang="nl-NL" sz="1100" b="1" dirty="0"/>
              <a:t>Belangrijkste wijzigingen: </a:t>
            </a:r>
            <a:br>
              <a:rPr lang="nl-NL" sz="1050" b="1" dirty="0"/>
            </a:br>
            <a:endParaRPr lang="nl-NL" sz="1050" b="1" dirty="0"/>
          </a:p>
          <a:p>
            <a:pPr marL="171450" indent="-171450" algn="l">
              <a:buFont typeface="Arial" panose="020B0604020202020204" pitchFamily="34" charset="0"/>
              <a:buChar char="•"/>
            </a:pPr>
            <a:r>
              <a:rPr lang="nl-NL" sz="1050" dirty="0"/>
              <a:t>Aanvulling (in </a:t>
            </a:r>
            <a:r>
              <a:rPr lang="nl-NL" sz="1050" dirty="0" err="1"/>
              <a:t>bold</a:t>
            </a:r>
            <a:r>
              <a:rPr lang="nl-NL" sz="1050" dirty="0"/>
              <a:t>) op nieuwe locaties gecontracteerde zorgaanbieder:</a:t>
            </a:r>
            <a:br>
              <a:rPr lang="nl-NL" sz="1050" dirty="0"/>
            </a:br>
            <a:br>
              <a:rPr lang="nl-NL" sz="1050" dirty="0"/>
            </a:br>
            <a:r>
              <a:rPr lang="nl-NL" sz="1050" dirty="0"/>
              <a:t>Let u erop dat een nieuwe locatie van een gecontracteerde zorgaanbieder niet automatisch onder de overeenkomst valt, maar alleen na instemming van </a:t>
            </a:r>
            <a:r>
              <a:rPr lang="nl-NL" sz="1050" dirty="0" err="1"/>
              <a:t>Menzis</a:t>
            </a:r>
            <a:r>
              <a:rPr lang="nl-NL" sz="1050" dirty="0"/>
              <a:t> tot de gecontracteerde zorgaanbieder behoort. </a:t>
            </a:r>
            <a:r>
              <a:rPr lang="nl-NL" sz="1050" b="1" dirty="0"/>
              <a:t>Onder een nieuwe locatie verstaan we in elk geval een locatie met een ander adres/postcode dan het adres dat al bij ons bekend is, vermeld op de overeenkomst MSZ 2022.</a:t>
            </a:r>
            <a:br>
              <a:rPr lang="nl-NL" sz="1050" b="1" dirty="0"/>
            </a:br>
            <a:endParaRPr lang="nl-NL" sz="1050" b="1" dirty="0"/>
          </a:p>
          <a:p>
            <a:pPr marL="171450" indent="-171450" algn="l">
              <a:buFont typeface="Arial" panose="020B0604020202020204" pitchFamily="34" charset="0"/>
              <a:buChar char="•"/>
            </a:pPr>
            <a:r>
              <a:rPr lang="nl-NL" sz="1050" dirty="0"/>
              <a:t>Passage over </a:t>
            </a:r>
            <a:r>
              <a:rPr lang="nl-NL" sz="1050" dirty="0" err="1"/>
              <a:t>bijcontracteren</a:t>
            </a:r>
            <a:r>
              <a:rPr lang="nl-NL" sz="1050" dirty="0"/>
              <a:t> toegevoegd:</a:t>
            </a:r>
            <a:br>
              <a:rPr lang="nl-NL" sz="1050" dirty="0"/>
            </a:br>
            <a:br>
              <a:rPr lang="nl-NL" sz="1050" dirty="0"/>
            </a:br>
            <a:r>
              <a:rPr lang="nl-NL" sz="1050" dirty="0"/>
              <a:t>De verwachting is dat </a:t>
            </a:r>
            <a:r>
              <a:rPr lang="nl-NL" sz="1050" dirty="0" err="1"/>
              <a:t>Menzis</a:t>
            </a:r>
            <a:r>
              <a:rPr lang="nl-NL" sz="1050" dirty="0"/>
              <a:t> gedurende de looptijd van het ZIB geen aanvullende zorginkoop hoeft te doen. Als dit onverhoopt wel het geval blijkt te zijn, zullen we dit kenbaar maken op dezelfde wijze waarop dit ZIB kenbaar is gemaakt. </a:t>
            </a:r>
            <a:r>
              <a:rPr lang="nl-NL" sz="1050" dirty="0" err="1"/>
              <a:t>Menzis</a:t>
            </a:r>
            <a:r>
              <a:rPr lang="nl-NL" sz="1050" dirty="0"/>
              <a:t> zal dan tevens kenbaar maken welke termijnen van toepassing zijn, hoe het verzoek tot aanvullende afspraken kan worden ingediend en welke minimumeisen van toepassing zijn.</a:t>
            </a:r>
            <a:br>
              <a:rPr lang="nl-NL" sz="1050" dirty="0"/>
            </a:br>
            <a:endParaRPr lang="nl-NL" sz="1050" dirty="0"/>
          </a:p>
          <a:p>
            <a:pPr marL="171450" indent="-171450" algn="l">
              <a:buFont typeface="Arial" panose="020B0604020202020204" pitchFamily="34" charset="0"/>
              <a:buChar char="•"/>
            </a:pPr>
            <a:r>
              <a:rPr lang="nl-NL" sz="1050" dirty="0"/>
              <a:t>Aanvullende minimumeis voor nieuwe aanbieders is vervallen:</a:t>
            </a:r>
            <a:br>
              <a:rPr lang="nl-NL" sz="1050" dirty="0"/>
            </a:br>
            <a:br>
              <a:rPr lang="nl-NL" sz="1050" dirty="0"/>
            </a:br>
            <a:r>
              <a:rPr lang="nl-NL" sz="1050" dirty="0"/>
              <a:t>De zorgaanbieder dient een ondernemingsplan in met daarin een onderbouwing van de toegevoegde waarde. Het aantonen van de toegevoegde waarde geldt zowel voor de kwaliteit van de geboden zorg als voor de doelmatigheid van de zorg en evenals de betaalbaarheid (zorgkosten per verzekerden). </a:t>
            </a:r>
            <a:br>
              <a:rPr lang="nl-NL" sz="1050" dirty="0"/>
            </a:br>
            <a:endParaRPr lang="nl-NL" sz="1050" dirty="0"/>
          </a:p>
          <a:p>
            <a:pPr marL="171450" indent="-171450" algn="l">
              <a:buFont typeface="Arial" panose="020B0604020202020204" pitchFamily="34" charset="0"/>
              <a:buChar char="•"/>
            </a:pPr>
            <a:r>
              <a:rPr lang="nl-NL" sz="1050" dirty="0"/>
              <a:t>Aanvullende </a:t>
            </a:r>
            <a:r>
              <a:rPr lang="en-US" sz="1050" dirty="0" err="1"/>
              <a:t>uitvoeringseisen</a:t>
            </a:r>
            <a:r>
              <a:rPr lang="en-US" sz="1050" dirty="0"/>
              <a:t> </a:t>
            </a:r>
            <a:r>
              <a:rPr lang="en-US" sz="1050" dirty="0" err="1"/>
              <a:t>voor</a:t>
            </a:r>
            <a:r>
              <a:rPr lang="en-US" sz="1050" dirty="0"/>
              <a:t> alle </a:t>
            </a:r>
            <a:r>
              <a:rPr lang="en-US" sz="1050" dirty="0" err="1"/>
              <a:t>zorgaanbieders</a:t>
            </a:r>
            <a:r>
              <a:rPr lang="en-US" sz="1050" dirty="0"/>
              <a:t> </a:t>
            </a:r>
            <a:r>
              <a:rPr lang="en-US" sz="1050" dirty="0" err="1"/>
              <a:t>toegevoegd</a:t>
            </a:r>
            <a:r>
              <a:rPr lang="en-US" sz="1050" dirty="0"/>
              <a:t>:</a:t>
            </a:r>
          </a:p>
          <a:p>
            <a:pPr marL="628650" lvl="1" indent="-171450">
              <a:buFont typeface="Courier New" panose="02070309020205020404" pitchFamily="49" charset="0"/>
              <a:buChar char="o"/>
            </a:pPr>
            <a:r>
              <a:rPr lang="nl-NL" sz="1050" dirty="0"/>
              <a:t>De zorgaanbieder draagt zorg voor doelmatig voorschrijven van medicatie en verantwoord wisselen hiervan bij mogelijke bijwerkingen. Hierover worden contractueel verder afspraken gemaakt</a:t>
            </a:r>
          </a:p>
          <a:p>
            <a:pPr marL="628650" lvl="1" indent="-171450">
              <a:buFont typeface="Courier New" panose="02070309020205020404" pitchFamily="49" charset="0"/>
              <a:buChar char="o"/>
            </a:pPr>
            <a:r>
              <a:rPr lang="nl-NL" sz="1050" dirty="0"/>
              <a:t> De zorgaanbieder houdt zich bij ziekenhuis verplaatste zorg aan het door </a:t>
            </a:r>
            <a:r>
              <a:rPr lang="nl-NL" sz="1050" dirty="0" err="1"/>
              <a:t>Menzis</a:t>
            </a:r>
            <a:r>
              <a:rPr lang="nl-NL" sz="1050" dirty="0"/>
              <a:t> gepubliceerde </a:t>
            </a:r>
            <a:r>
              <a:rPr lang="nl-NL" sz="1050" dirty="0" err="1"/>
              <a:t>toestingskader</a:t>
            </a:r>
            <a:r>
              <a:rPr lang="nl-NL" sz="1050" dirty="0"/>
              <a:t> waarbij </a:t>
            </a:r>
            <a:r>
              <a:rPr lang="nl-NL" sz="1050" dirty="0" err="1"/>
              <a:t>ziekenhuisverplaatste</a:t>
            </a:r>
            <a:r>
              <a:rPr lang="nl-NL" sz="1050" dirty="0"/>
              <a:t> zorg niet mag leiden tot dubbele bekostiging.</a:t>
            </a:r>
          </a:p>
          <a:p>
            <a:pPr marL="628650" lvl="1" indent="-171450">
              <a:buFont typeface="Courier New" panose="02070309020205020404" pitchFamily="49" charset="0"/>
              <a:buChar char="o"/>
            </a:pPr>
            <a:r>
              <a:rPr lang="nl-NL" sz="1050" dirty="0"/>
              <a:t>Minstens 25 % van de consulten bij de zorgaanbieder vinden digitaal plaats waarbij het totaal aantal consulten niet toeneemt.</a:t>
            </a:r>
          </a:p>
        </p:txBody>
      </p:sp>
    </p:spTree>
    <p:extLst>
      <p:ext uri="{BB962C8B-B14F-4D97-AF65-F5344CB8AC3E}">
        <p14:creationId xmlns:p14="http://schemas.microsoft.com/office/powerpoint/2010/main" val="3772861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5">
            <a:extLst>
              <a:ext uri="{FF2B5EF4-FFF2-40B4-BE49-F238E27FC236}">
                <a16:creationId xmlns:a16="http://schemas.microsoft.com/office/drawing/2014/main" id="{66237E35-96AB-6FA4-3593-D83CF34E3193}"/>
              </a:ext>
            </a:extLst>
          </p:cNvPr>
          <p:cNvSpPr>
            <a:spLocks noGrp="1"/>
          </p:cNvSpPr>
          <p:nvPr>
            <p:ph type="title"/>
          </p:nvPr>
        </p:nvSpPr>
        <p:spPr>
          <a:xfrm>
            <a:off x="895350" y="641350"/>
            <a:ext cx="9991725" cy="1325563"/>
          </a:xfrm>
        </p:spPr>
        <p:txBody>
          <a:bodyPr>
            <a:normAutofit/>
          </a:bodyPr>
          <a:lstStyle/>
          <a:p>
            <a:r>
              <a:rPr lang="nl-NL" sz="3800" dirty="0" err="1">
                <a:solidFill>
                  <a:srgbClr val="394697"/>
                </a:solidFill>
              </a:rPr>
              <a:t>Menzis</a:t>
            </a:r>
            <a:endParaRPr lang="nl-NL" sz="3800" dirty="0">
              <a:solidFill>
                <a:srgbClr val="394697"/>
              </a:solidFill>
              <a:latin typeface="+mn-lt"/>
            </a:endParaRPr>
          </a:p>
        </p:txBody>
      </p:sp>
      <p:pic>
        <p:nvPicPr>
          <p:cNvPr id="4" name="Afbeelding 3">
            <a:extLst>
              <a:ext uri="{FF2B5EF4-FFF2-40B4-BE49-F238E27FC236}">
                <a16:creationId xmlns:a16="http://schemas.microsoft.com/office/drawing/2014/main" id="{4E29A9BF-FA2F-C704-2D0F-224C21BE42B2}"/>
              </a:ext>
            </a:extLst>
          </p:cNvPr>
          <p:cNvPicPr>
            <a:picLocks noChangeAspect="1"/>
          </p:cNvPicPr>
          <p:nvPr/>
        </p:nvPicPr>
        <p:blipFill>
          <a:blip r:embed="rId2"/>
          <a:stretch>
            <a:fillRect/>
          </a:stretch>
        </p:blipFill>
        <p:spPr>
          <a:xfrm>
            <a:off x="729376" y="1644242"/>
            <a:ext cx="6904606" cy="2177736"/>
          </a:xfrm>
          <a:prstGeom prst="rect">
            <a:avLst/>
          </a:prstGeom>
        </p:spPr>
      </p:pic>
      <p:pic>
        <p:nvPicPr>
          <p:cNvPr id="5" name="Afbeelding 4">
            <a:extLst>
              <a:ext uri="{FF2B5EF4-FFF2-40B4-BE49-F238E27FC236}">
                <a16:creationId xmlns:a16="http://schemas.microsoft.com/office/drawing/2014/main" id="{E030BDA4-1477-0B68-5558-332AB915A18F}"/>
              </a:ext>
            </a:extLst>
          </p:cNvPr>
          <p:cNvPicPr>
            <a:picLocks noChangeAspect="1"/>
          </p:cNvPicPr>
          <p:nvPr/>
        </p:nvPicPr>
        <p:blipFill>
          <a:blip r:embed="rId3"/>
          <a:stretch>
            <a:fillRect/>
          </a:stretch>
        </p:blipFill>
        <p:spPr>
          <a:xfrm>
            <a:off x="5073542" y="3873996"/>
            <a:ext cx="6262390" cy="2342654"/>
          </a:xfrm>
          <a:prstGeom prst="rect">
            <a:avLst/>
          </a:prstGeom>
        </p:spPr>
      </p:pic>
    </p:spTree>
    <p:extLst>
      <p:ext uri="{BB962C8B-B14F-4D97-AF65-F5344CB8AC3E}">
        <p14:creationId xmlns:p14="http://schemas.microsoft.com/office/powerpoint/2010/main" val="2529436305"/>
      </p:ext>
    </p:extLst>
  </p:cSld>
  <p:clrMapOvr>
    <a:masterClrMapping/>
  </p:clrMapOvr>
</p:sld>
</file>

<file path=ppt/theme/theme1.xml><?xml version="1.0" encoding="utf-8"?>
<a:theme xmlns:a="http://schemas.openxmlformats.org/drawingml/2006/main" name="1_Kantoorthema">
  <a:themeElements>
    <a:clrScheme name="Aangepast 2">
      <a:dk1>
        <a:srgbClr val="000000"/>
      </a:dk1>
      <a:lt1>
        <a:srgbClr val="FFFFFF"/>
      </a:lt1>
      <a:dk2>
        <a:srgbClr val="C10B60"/>
      </a:dk2>
      <a:lt2>
        <a:srgbClr val="E7E6E6"/>
      </a:lt2>
      <a:accent1>
        <a:srgbClr val="344493"/>
      </a:accent1>
      <a:accent2>
        <a:srgbClr val="C10B60"/>
      </a:accent2>
      <a:accent3>
        <a:srgbClr val="A7A1C7"/>
      </a:accent3>
      <a:accent4>
        <a:srgbClr val="DADADA"/>
      </a:accent4>
      <a:accent5>
        <a:srgbClr val="FFFFFF"/>
      </a:accent5>
      <a:accent6>
        <a:srgbClr val="FFFFFF"/>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4" id="{08D55C9C-988D-BC4F-A6FA-5ECEEBA5EEFF}" vid="{5DFF2649-3937-BD4F-A1F4-033B6293307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1015</TotalTime>
  <Words>2841</Words>
  <Application>Microsoft Office PowerPoint</Application>
  <PresentationFormat>Breedbeeld</PresentationFormat>
  <Paragraphs>183</Paragraphs>
  <Slides>16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16</vt:i4>
      </vt:variant>
    </vt:vector>
  </HeadingPairs>
  <TitlesOfParts>
    <vt:vector size="21" baseType="lpstr">
      <vt:lpstr>Arial</vt:lpstr>
      <vt:lpstr>Calibri</vt:lpstr>
      <vt:lpstr>Courier New</vt:lpstr>
      <vt:lpstr>TheSans</vt:lpstr>
      <vt:lpstr>1_Kantoorthema</vt:lpstr>
      <vt:lpstr>PowerPoint-presentatie</vt:lpstr>
      <vt:lpstr>Ambities en speerpunten</vt:lpstr>
      <vt:lpstr>Ambities en speerpunten</vt:lpstr>
      <vt:lpstr>Zilveren Kruis</vt:lpstr>
      <vt:lpstr>Zilveren Kruis</vt:lpstr>
      <vt:lpstr>VGZ</vt:lpstr>
      <vt:lpstr>CZ</vt:lpstr>
      <vt:lpstr>Menzis</vt:lpstr>
      <vt:lpstr>Menzis</vt:lpstr>
      <vt:lpstr>ASR</vt:lpstr>
      <vt:lpstr>ASR</vt:lpstr>
      <vt:lpstr>DSW</vt:lpstr>
      <vt:lpstr>Zorg en Zekerheid</vt:lpstr>
      <vt:lpstr>Eno</vt:lpstr>
      <vt:lpstr>ONVZ</vt:lpstr>
      <vt:lpstr>Caresq</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Disclaimer</dc:title>
  <dc:creator>Lisanne Stam</dc:creator>
  <cp:lastModifiedBy>Lisanne Stam</cp:lastModifiedBy>
  <cp:revision>158</cp:revision>
  <dcterms:created xsi:type="dcterms:W3CDTF">2022-07-19T08:04:15Z</dcterms:created>
  <dcterms:modified xsi:type="dcterms:W3CDTF">2022-07-28T11:38:01Z</dcterms:modified>
</cp:coreProperties>
</file>